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257"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6" r:id="rId25"/>
    <p:sldId id="317" r:id="rId26"/>
    <p:sldId id="318" r:id="rId27"/>
    <p:sldId id="319" r:id="rId28"/>
    <p:sldId id="320" r:id="rId29"/>
    <p:sldId id="321" r:id="rId30"/>
    <p:sldId id="322" r:id="rId31"/>
    <p:sldId id="323" r:id="rId32"/>
    <p:sldId id="324" r:id="rId33"/>
    <p:sldId id="325" r:id="rId34"/>
    <p:sldId id="326" r:id="rId35"/>
    <p:sldId id="28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5201" autoAdjust="0"/>
  </p:normalViewPr>
  <p:slideViewPr>
    <p:cSldViewPr snapToGrid="0">
      <p:cViewPr varScale="1">
        <p:scale>
          <a:sx n="105" d="100"/>
          <a:sy n="105" d="100"/>
        </p:scale>
        <p:origin x="834" y="10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333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177A3A-1504-4554-B224-709CA8E0B53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47FE5E4-7D7F-44DF-89C3-EC22C7AD691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CD1BD5-699B-49C0-846E-502E88937216}" type="datetimeFigureOut">
              <a:rPr lang="en-US" smtClean="0"/>
              <a:t>11/13/2024</a:t>
            </a:fld>
            <a:endParaRPr lang="en-US"/>
          </a:p>
        </p:txBody>
      </p:sp>
      <p:sp>
        <p:nvSpPr>
          <p:cNvPr id="4" name="Footer Placeholder 3">
            <a:extLst>
              <a:ext uri="{FF2B5EF4-FFF2-40B4-BE49-F238E27FC236}">
                <a16:creationId xmlns:a16="http://schemas.microsoft.com/office/drawing/2014/main" id="{72AF332C-FB21-4EE3-86C2-B265DDCBE7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94CBD9F-7813-4E7D-A2F0-984F63C8B84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739F22-EE47-411C-9B46-92F99A185DE0}" type="slidenum">
              <a:rPr lang="en-US" smtClean="0"/>
              <a:t>‹#›</a:t>
            </a:fld>
            <a:endParaRPr lang="en-US"/>
          </a:p>
        </p:txBody>
      </p:sp>
    </p:spTree>
    <p:extLst>
      <p:ext uri="{BB962C8B-B14F-4D97-AF65-F5344CB8AC3E}">
        <p14:creationId xmlns:p14="http://schemas.microsoft.com/office/powerpoint/2010/main" val="2067451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4AA810-EB0B-4CA3-8056-BF6C6A6C7757}" type="datetimeFigureOut">
              <a:rPr lang="en-US" smtClean="0"/>
              <a:t>11/13/2024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D2F502-55F3-4095-85C6-B665DB1F9371}" type="slidenum">
              <a:rPr lang="en-US" smtClean="0"/>
              <a:t>‹#›</a:t>
            </a:fld>
            <a:endParaRPr lang="en-US"/>
          </a:p>
        </p:txBody>
      </p:sp>
    </p:spTree>
    <p:extLst>
      <p:ext uri="{BB962C8B-B14F-4D97-AF65-F5344CB8AC3E}">
        <p14:creationId xmlns:p14="http://schemas.microsoft.com/office/powerpoint/2010/main" val="147279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93301-8267-4F2F-8B3B-F5B98286CC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E873E6-41A8-4938-B639-6471FB17BB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51A482-4D4F-4C52-9938-03387524773F}"/>
              </a:ext>
            </a:extLst>
          </p:cNvPr>
          <p:cNvSpPr>
            <a:spLocks noGrp="1"/>
          </p:cNvSpPr>
          <p:nvPr>
            <p:ph type="dt" sz="half" idx="10"/>
          </p:nvPr>
        </p:nvSpPr>
        <p:spPr/>
        <p:txBody>
          <a:bodyPr/>
          <a:lstStyle/>
          <a:p>
            <a:fld id="{B3840A91-3166-46B9-B0AB-A10F5590DC8B}" type="datetime1">
              <a:rPr lang="en-US" smtClean="0"/>
              <a:t>11/13/2024</a:t>
            </a:fld>
            <a:endParaRPr lang="en-US"/>
          </a:p>
        </p:txBody>
      </p:sp>
      <p:sp>
        <p:nvSpPr>
          <p:cNvPr id="5" name="Footer Placeholder 4">
            <a:extLst>
              <a:ext uri="{FF2B5EF4-FFF2-40B4-BE49-F238E27FC236}">
                <a16:creationId xmlns:a16="http://schemas.microsoft.com/office/drawing/2014/main" id="{4FB9CAE6-FC91-4BBA-96A1-0CBC70CF0007}"/>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EE7A6F76-F68A-4770-A645-8E0947DE20B1}"/>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229769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3DFB-F4FB-49D6-8153-D3A35755E8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6F04FC-CDCE-44FD-8228-9045836E2F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EF2FD1-9EC8-4841-BBAF-D44EC469E234}"/>
              </a:ext>
            </a:extLst>
          </p:cNvPr>
          <p:cNvSpPr>
            <a:spLocks noGrp="1"/>
          </p:cNvSpPr>
          <p:nvPr>
            <p:ph type="dt" sz="half" idx="10"/>
          </p:nvPr>
        </p:nvSpPr>
        <p:spPr/>
        <p:txBody>
          <a:bodyPr/>
          <a:lstStyle/>
          <a:p>
            <a:fld id="{F1643F8A-8EA6-4292-A93C-45A1D728A0A0}" type="datetime1">
              <a:rPr lang="en-US" smtClean="0"/>
              <a:t>11/13/2024</a:t>
            </a:fld>
            <a:endParaRPr lang="en-US"/>
          </a:p>
        </p:txBody>
      </p:sp>
      <p:sp>
        <p:nvSpPr>
          <p:cNvPr id="5" name="Footer Placeholder 4">
            <a:extLst>
              <a:ext uri="{FF2B5EF4-FFF2-40B4-BE49-F238E27FC236}">
                <a16:creationId xmlns:a16="http://schemas.microsoft.com/office/drawing/2014/main" id="{04668410-F061-47AC-BF38-C01E2EFE75F4}"/>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B11C205B-95AC-4213-B5F9-E5D47EB2287A}"/>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342191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924328-3CB3-4108-B5DD-4F9223E298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B75817-69E7-4268-B970-659FF410BA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A67143-F686-45A1-BC0A-BE5B2A62990F}"/>
              </a:ext>
            </a:extLst>
          </p:cNvPr>
          <p:cNvSpPr>
            <a:spLocks noGrp="1"/>
          </p:cNvSpPr>
          <p:nvPr>
            <p:ph type="dt" sz="half" idx="10"/>
          </p:nvPr>
        </p:nvSpPr>
        <p:spPr/>
        <p:txBody>
          <a:bodyPr/>
          <a:lstStyle/>
          <a:p>
            <a:fld id="{A36E060A-73C3-4B3A-A6DD-A4E99FB0C64C}" type="datetime1">
              <a:rPr lang="en-US" smtClean="0"/>
              <a:t>11/13/2024</a:t>
            </a:fld>
            <a:endParaRPr lang="en-US"/>
          </a:p>
        </p:txBody>
      </p:sp>
      <p:sp>
        <p:nvSpPr>
          <p:cNvPr id="5" name="Footer Placeholder 4">
            <a:extLst>
              <a:ext uri="{FF2B5EF4-FFF2-40B4-BE49-F238E27FC236}">
                <a16:creationId xmlns:a16="http://schemas.microsoft.com/office/drawing/2014/main" id="{B367A767-9218-4380-A86D-C7A035BBD834}"/>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19C5145B-959E-4058-B7AD-B4F83CF76581}"/>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350126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6327F-A01E-49D2-AA20-6F0BF96B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DAD7E4-1879-4A95-B7C4-87D8EF731E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5E6E9A-F375-4057-BDF9-C5B27C658B9A}"/>
              </a:ext>
            </a:extLst>
          </p:cNvPr>
          <p:cNvSpPr>
            <a:spLocks noGrp="1"/>
          </p:cNvSpPr>
          <p:nvPr>
            <p:ph type="dt" sz="half" idx="10"/>
          </p:nvPr>
        </p:nvSpPr>
        <p:spPr/>
        <p:txBody>
          <a:bodyPr/>
          <a:lstStyle/>
          <a:p>
            <a:fld id="{019E969D-D7FC-4C79-90E3-766C07D159D2}" type="datetime1">
              <a:rPr lang="en-US" smtClean="0"/>
              <a:t>11/13/2024</a:t>
            </a:fld>
            <a:endParaRPr lang="en-US"/>
          </a:p>
        </p:txBody>
      </p:sp>
      <p:sp>
        <p:nvSpPr>
          <p:cNvPr id="5" name="Footer Placeholder 4">
            <a:extLst>
              <a:ext uri="{FF2B5EF4-FFF2-40B4-BE49-F238E27FC236}">
                <a16:creationId xmlns:a16="http://schemas.microsoft.com/office/drawing/2014/main" id="{C5520B90-C56C-4D4C-B18B-4E981CE662CD}"/>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DB706146-19AA-488D-A21A-2923964D97E5}"/>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2855939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9EBEC-6181-4F25-9BC3-F03E9C3D42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43A7C4-1E1F-4A65-8B39-4713B9A3E0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96D48F-B7C7-4FA6-9EA9-6E7923EF309B}"/>
              </a:ext>
            </a:extLst>
          </p:cNvPr>
          <p:cNvSpPr>
            <a:spLocks noGrp="1"/>
          </p:cNvSpPr>
          <p:nvPr>
            <p:ph type="dt" sz="half" idx="10"/>
          </p:nvPr>
        </p:nvSpPr>
        <p:spPr/>
        <p:txBody>
          <a:bodyPr/>
          <a:lstStyle/>
          <a:p>
            <a:fld id="{E8D629B4-1959-4C26-B238-883E2C0C4C36}" type="datetime1">
              <a:rPr lang="en-US" smtClean="0"/>
              <a:t>11/13/2024</a:t>
            </a:fld>
            <a:endParaRPr lang="en-US"/>
          </a:p>
        </p:txBody>
      </p:sp>
      <p:sp>
        <p:nvSpPr>
          <p:cNvPr id="5" name="Footer Placeholder 4">
            <a:extLst>
              <a:ext uri="{FF2B5EF4-FFF2-40B4-BE49-F238E27FC236}">
                <a16:creationId xmlns:a16="http://schemas.microsoft.com/office/drawing/2014/main" id="{95ED8E06-54EF-4BDA-AF8D-9AF47E04DA9B}"/>
              </a:ext>
            </a:extLst>
          </p:cNvPr>
          <p:cNvSpPr>
            <a:spLocks noGrp="1"/>
          </p:cNvSpPr>
          <p:nvPr>
            <p:ph type="ftr" sz="quarter" idx="11"/>
          </p:nvPr>
        </p:nvSpPr>
        <p:spPr/>
        <p:txBody>
          <a:bodyPr/>
          <a:lstStyle/>
          <a:p>
            <a:r>
              <a:rPr lang="en-US"/>
              <a:t>Buffalo-Pittsburgh Diocese PNCC                                             Rev. Dr. D.L. Seekins</a:t>
            </a:r>
          </a:p>
        </p:txBody>
      </p:sp>
      <p:sp>
        <p:nvSpPr>
          <p:cNvPr id="6" name="Slide Number Placeholder 5">
            <a:extLst>
              <a:ext uri="{FF2B5EF4-FFF2-40B4-BE49-F238E27FC236}">
                <a16:creationId xmlns:a16="http://schemas.microsoft.com/office/drawing/2014/main" id="{303D8397-4978-42E4-88E9-4F5FB4AB20BA}"/>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367220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155B5-EA39-426D-A871-EC7C89FA76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60D14-16BD-4135-B729-1E6D7879F6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EE9441-0D7A-4C39-B99D-847AF8911C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F54AD1-63AD-4100-93F0-8793A7A46B98}"/>
              </a:ext>
            </a:extLst>
          </p:cNvPr>
          <p:cNvSpPr>
            <a:spLocks noGrp="1"/>
          </p:cNvSpPr>
          <p:nvPr>
            <p:ph type="dt" sz="half" idx="10"/>
          </p:nvPr>
        </p:nvSpPr>
        <p:spPr/>
        <p:txBody>
          <a:bodyPr/>
          <a:lstStyle/>
          <a:p>
            <a:fld id="{086531B3-0D5D-469A-B1E0-7289F9F4CD9D}" type="datetime1">
              <a:rPr lang="en-US" smtClean="0"/>
              <a:t>11/13/2024</a:t>
            </a:fld>
            <a:endParaRPr lang="en-US"/>
          </a:p>
        </p:txBody>
      </p:sp>
      <p:sp>
        <p:nvSpPr>
          <p:cNvPr id="6" name="Footer Placeholder 5">
            <a:extLst>
              <a:ext uri="{FF2B5EF4-FFF2-40B4-BE49-F238E27FC236}">
                <a16:creationId xmlns:a16="http://schemas.microsoft.com/office/drawing/2014/main" id="{FBA34260-21DD-4854-AF3D-2E799F161559}"/>
              </a:ext>
            </a:extLst>
          </p:cNvPr>
          <p:cNvSpPr>
            <a:spLocks noGrp="1"/>
          </p:cNvSpPr>
          <p:nvPr>
            <p:ph type="ftr" sz="quarter" idx="11"/>
          </p:nvPr>
        </p:nvSpPr>
        <p:spPr/>
        <p:txBody>
          <a:bodyPr/>
          <a:lstStyle/>
          <a:p>
            <a:r>
              <a:rPr lang="en-US"/>
              <a:t>Buffalo-Pittsburgh Diocese PNCC                                             Rev. Dr. D.L. Seekins</a:t>
            </a:r>
          </a:p>
        </p:txBody>
      </p:sp>
      <p:sp>
        <p:nvSpPr>
          <p:cNvPr id="7" name="Slide Number Placeholder 6">
            <a:extLst>
              <a:ext uri="{FF2B5EF4-FFF2-40B4-BE49-F238E27FC236}">
                <a16:creationId xmlns:a16="http://schemas.microsoft.com/office/drawing/2014/main" id="{F8E01F3A-9A31-4A04-8A27-F6F934489842}"/>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119779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FA39B-66A9-48E7-B3F2-A16BD92E18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9493B8-3C60-482A-926F-52D6EE5598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F1A813-B807-446A-8F5F-C15B029043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6B4D08-01D8-4A30-9F56-F388863909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C0F3EE-47E8-4652-818B-D85A187F45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7DBD70-B514-44B0-ADAB-1E6DC281A594}"/>
              </a:ext>
            </a:extLst>
          </p:cNvPr>
          <p:cNvSpPr>
            <a:spLocks noGrp="1"/>
          </p:cNvSpPr>
          <p:nvPr>
            <p:ph type="dt" sz="half" idx="10"/>
          </p:nvPr>
        </p:nvSpPr>
        <p:spPr/>
        <p:txBody>
          <a:bodyPr/>
          <a:lstStyle/>
          <a:p>
            <a:fld id="{B10C0612-B6FE-441B-9CE0-5E7A165AF571}" type="datetime1">
              <a:rPr lang="en-US" smtClean="0"/>
              <a:t>11/13/2024</a:t>
            </a:fld>
            <a:endParaRPr lang="en-US"/>
          </a:p>
        </p:txBody>
      </p:sp>
      <p:sp>
        <p:nvSpPr>
          <p:cNvPr id="8" name="Footer Placeholder 7">
            <a:extLst>
              <a:ext uri="{FF2B5EF4-FFF2-40B4-BE49-F238E27FC236}">
                <a16:creationId xmlns:a16="http://schemas.microsoft.com/office/drawing/2014/main" id="{35722641-E0E6-4E6F-9F9D-CB3606EE00DA}"/>
              </a:ext>
            </a:extLst>
          </p:cNvPr>
          <p:cNvSpPr>
            <a:spLocks noGrp="1"/>
          </p:cNvSpPr>
          <p:nvPr>
            <p:ph type="ftr" sz="quarter" idx="11"/>
          </p:nvPr>
        </p:nvSpPr>
        <p:spPr/>
        <p:txBody>
          <a:bodyPr/>
          <a:lstStyle/>
          <a:p>
            <a:r>
              <a:rPr lang="en-US"/>
              <a:t>Buffalo-Pittsburgh Diocese PNCC                                             Rev. Dr. D.L. Seekins</a:t>
            </a:r>
          </a:p>
        </p:txBody>
      </p:sp>
      <p:sp>
        <p:nvSpPr>
          <p:cNvPr id="9" name="Slide Number Placeholder 8">
            <a:extLst>
              <a:ext uri="{FF2B5EF4-FFF2-40B4-BE49-F238E27FC236}">
                <a16:creationId xmlns:a16="http://schemas.microsoft.com/office/drawing/2014/main" id="{C7337A57-D2F4-495E-9B79-58E40437469B}"/>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428035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B2F3B-CF18-409B-A151-9EA5F5BBFC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2BAA4F-A894-4F3B-A745-2C56E801FE0D}"/>
              </a:ext>
            </a:extLst>
          </p:cNvPr>
          <p:cNvSpPr>
            <a:spLocks noGrp="1"/>
          </p:cNvSpPr>
          <p:nvPr>
            <p:ph type="dt" sz="half" idx="10"/>
          </p:nvPr>
        </p:nvSpPr>
        <p:spPr/>
        <p:txBody>
          <a:bodyPr/>
          <a:lstStyle/>
          <a:p>
            <a:fld id="{6E4DD279-7F7E-4439-8032-9638E91E1361}" type="datetime1">
              <a:rPr lang="en-US" smtClean="0"/>
              <a:t>11/13/2024</a:t>
            </a:fld>
            <a:endParaRPr lang="en-US"/>
          </a:p>
        </p:txBody>
      </p:sp>
      <p:sp>
        <p:nvSpPr>
          <p:cNvPr id="4" name="Footer Placeholder 3">
            <a:extLst>
              <a:ext uri="{FF2B5EF4-FFF2-40B4-BE49-F238E27FC236}">
                <a16:creationId xmlns:a16="http://schemas.microsoft.com/office/drawing/2014/main" id="{298E5488-8C32-420E-9570-95E4BDB36393}"/>
              </a:ext>
            </a:extLst>
          </p:cNvPr>
          <p:cNvSpPr>
            <a:spLocks noGrp="1"/>
          </p:cNvSpPr>
          <p:nvPr>
            <p:ph type="ftr" sz="quarter" idx="11"/>
          </p:nvPr>
        </p:nvSpPr>
        <p:spPr/>
        <p:txBody>
          <a:bodyPr/>
          <a:lstStyle/>
          <a:p>
            <a:r>
              <a:rPr lang="en-US"/>
              <a:t>Buffalo-Pittsburgh Diocese PNCC                                             Rev. Dr. D.L. Seekins</a:t>
            </a:r>
          </a:p>
        </p:txBody>
      </p:sp>
      <p:sp>
        <p:nvSpPr>
          <p:cNvPr id="5" name="Slide Number Placeholder 4">
            <a:extLst>
              <a:ext uri="{FF2B5EF4-FFF2-40B4-BE49-F238E27FC236}">
                <a16:creationId xmlns:a16="http://schemas.microsoft.com/office/drawing/2014/main" id="{DACDB9C9-48ED-4973-8261-F3DE080324A6}"/>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104440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F96D9E-4003-4239-94FD-78DA1D45E5B7}"/>
              </a:ext>
            </a:extLst>
          </p:cNvPr>
          <p:cNvSpPr>
            <a:spLocks noGrp="1"/>
          </p:cNvSpPr>
          <p:nvPr>
            <p:ph type="dt" sz="half" idx="10"/>
          </p:nvPr>
        </p:nvSpPr>
        <p:spPr/>
        <p:txBody>
          <a:bodyPr/>
          <a:lstStyle/>
          <a:p>
            <a:fld id="{0FA3D6C2-2B04-4C24-BD28-ABBB7639DF72}" type="datetime1">
              <a:rPr lang="en-US" smtClean="0"/>
              <a:t>11/13/2024</a:t>
            </a:fld>
            <a:endParaRPr lang="en-US"/>
          </a:p>
        </p:txBody>
      </p:sp>
      <p:sp>
        <p:nvSpPr>
          <p:cNvPr id="3" name="Footer Placeholder 2">
            <a:extLst>
              <a:ext uri="{FF2B5EF4-FFF2-40B4-BE49-F238E27FC236}">
                <a16:creationId xmlns:a16="http://schemas.microsoft.com/office/drawing/2014/main" id="{CAC6F9AE-D1CF-4174-A453-15DBEF3CF057}"/>
              </a:ext>
            </a:extLst>
          </p:cNvPr>
          <p:cNvSpPr>
            <a:spLocks noGrp="1"/>
          </p:cNvSpPr>
          <p:nvPr>
            <p:ph type="ftr" sz="quarter" idx="11"/>
          </p:nvPr>
        </p:nvSpPr>
        <p:spPr/>
        <p:txBody>
          <a:bodyPr/>
          <a:lstStyle/>
          <a:p>
            <a:r>
              <a:rPr lang="en-US"/>
              <a:t>Buffalo-Pittsburgh Diocese PNCC                                             Rev. Dr. D.L. Seekins</a:t>
            </a:r>
          </a:p>
        </p:txBody>
      </p:sp>
      <p:sp>
        <p:nvSpPr>
          <p:cNvPr id="4" name="Slide Number Placeholder 3">
            <a:extLst>
              <a:ext uri="{FF2B5EF4-FFF2-40B4-BE49-F238E27FC236}">
                <a16:creationId xmlns:a16="http://schemas.microsoft.com/office/drawing/2014/main" id="{DAB7286D-E23A-4B5F-9F5C-8DA069C32779}"/>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1739621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AF3C1-A6DF-405A-9ADD-5022D70BD4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DC3F0A-BF57-43CC-A8C6-8A8C22915A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72858A-D443-44BD-9143-A6B84D40BF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83ACDE-CD55-4B40-9AA3-E7CBA82B5A34}"/>
              </a:ext>
            </a:extLst>
          </p:cNvPr>
          <p:cNvSpPr>
            <a:spLocks noGrp="1"/>
          </p:cNvSpPr>
          <p:nvPr>
            <p:ph type="dt" sz="half" idx="10"/>
          </p:nvPr>
        </p:nvSpPr>
        <p:spPr/>
        <p:txBody>
          <a:bodyPr/>
          <a:lstStyle/>
          <a:p>
            <a:fld id="{B18A72DA-4A3F-4C70-9A66-BC099F298D60}" type="datetime1">
              <a:rPr lang="en-US" smtClean="0"/>
              <a:t>11/13/2024</a:t>
            </a:fld>
            <a:endParaRPr lang="en-US"/>
          </a:p>
        </p:txBody>
      </p:sp>
      <p:sp>
        <p:nvSpPr>
          <p:cNvPr id="6" name="Footer Placeholder 5">
            <a:extLst>
              <a:ext uri="{FF2B5EF4-FFF2-40B4-BE49-F238E27FC236}">
                <a16:creationId xmlns:a16="http://schemas.microsoft.com/office/drawing/2014/main" id="{2C1A72D0-7013-4C1E-BF8F-E205F16D4F32}"/>
              </a:ext>
            </a:extLst>
          </p:cNvPr>
          <p:cNvSpPr>
            <a:spLocks noGrp="1"/>
          </p:cNvSpPr>
          <p:nvPr>
            <p:ph type="ftr" sz="quarter" idx="11"/>
          </p:nvPr>
        </p:nvSpPr>
        <p:spPr/>
        <p:txBody>
          <a:bodyPr/>
          <a:lstStyle/>
          <a:p>
            <a:r>
              <a:rPr lang="en-US"/>
              <a:t>Buffalo-Pittsburgh Diocese PNCC                                             Rev. Dr. D.L. Seekins</a:t>
            </a:r>
          </a:p>
        </p:txBody>
      </p:sp>
      <p:sp>
        <p:nvSpPr>
          <p:cNvPr id="7" name="Slide Number Placeholder 6">
            <a:extLst>
              <a:ext uri="{FF2B5EF4-FFF2-40B4-BE49-F238E27FC236}">
                <a16:creationId xmlns:a16="http://schemas.microsoft.com/office/drawing/2014/main" id="{66794835-061D-4B68-BFFE-1C51D02C5680}"/>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3059033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D4C04-3A2D-40AF-8025-B5E8F705E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31B555-B31E-4EFE-B1BD-968C4FDD24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A841C4-C4F1-4F40-BFEE-8203604AF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18B015-F0B7-4813-8F91-BA91E26FCE70}"/>
              </a:ext>
            </a:extLst>
          </p:cNvPr>
          <p:cNvSpPr>
            <a:spLocks noGrp="1"/>
          </p:cNvSpPr>
          <p:nvPr>
            <p:ph type="dt" sz="half" idx="10"/>
          </p:nvPr>
        </p:nvSpPr>
        <p:spPr/>
        <p:txBody>
          <a:bodyPr/>
          <a:lstStyle/>
          <a:p>
            <a:fld id="{A1BD6ACC-AEAF-4306-866B-D3E1EA89678A}" type="datetime1">
              <a:rPr lang="en-US" smtClean="0"/>
              <a:t>11/13/2024</a:t>
            </a:fld>
            <a:endParaRPr lang="en-US"/>
          </a:p>
        </p:txBody>
      </p:sp>
      <p:sp>
        <p:nvSpPr>
          <p:cNvPr id="6" name="Footer Placeholder 5">
            <a:extLst>
              <a:ext uri="{FF2B5EF4-FFF2-40B4-BE49-F238E27FC236}">
                <a16:creationId xmlns:a16="http://schemas.microsoft.com/office/drawing/2014/main" id="{C2D7E67B-6715-49C0-BDF9-DC10C659ED56}"/>
              </a:ext>
            </a:extLst>
          </p:cNvPr>
          <p:cNvSpPr>
            <a:spLocks noGrp="1"/>
          </p:cNvSpPr>
          <p:nvPr>
            <p:ph type="ftr" sz="quarter" idx="11"/>
          </p:nvPr>
        </p:nvSpPr>
        <p:spPr/>
        <p:txBody>
          <a:bodyPr/>
          <a:lstStyle/>
          <a:p>
            <a:r>
              <a:rPr lang="en-US"/>
              <a:t>Buffalo-Pittsburgh Diocese PNCC                                             Rev. Dr. D.L. Seekins</a:t>
            </a:r>
          </a:p>
        </p:txBody>
      </p:sp>
      <p:sp>
        <p:nvSpPr>
          <p:cNvPr id="7" name="Slide Number Placeholder 6">
            <a:extLst>
              <a:ext uri="{FF2B5EF4-FFF2-40B4-BE49-F238E27FC236}">
                <a16:creationId xmlns:a16="http://schemas.microsoft.com/office/drawing/2014/main" id="{82921E5C-BE81-4D82-918C-7A9241D7223B}"/>
              </a:ext>
            </a:extLst>
          </p:cNvPr>
          <p:cNvSpPr>
            <a:spLocks noGrp="1"/>
          </p:cNvSpPr>
          <p:nvPr>
            <p:ph type="sldNum" sz="quarter" idx="12"/>
          </p:nvPr>
        </p:nvSpPr>
        <p:spPr/>
        <p:txBody>
          <a:bodyPr/>
          <a:lstStyle/>
          <a:p>
            <a:fld id="{13E4AA86-8703-454E-B8CD-5341B2B94ABB}" type="slidenum">
              <a:rPr lang="en-US" smtClean="0"/>
              <a:t>‹#›</a:t>
            </a:fld>
            <a:endParaRPr lang="en-US"/>
          </a:p>
        </p:txBody>
      </p:sp>
    </p:spTree>
    <p:extLst>
      <p:ext uri="{BB962C8B-B14F-4D97-AF65-F5344CB8AC3E}">
        <p14:creationId xmlns:p14="http://schemas.microsoft.com/office/powerpoint/2010/main" val="2711161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2000"/>
            <a:lum/>
          </a:blip>
          <a:srcRect/>
          <a:stretch>
            <a:fillRect l="18000" t="6000" r="18000" b="1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155074-232E-4D59-91CE-CB5FA8E32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CFCC30-D3F6-4033-8027-4902BB7193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F17078-5E7A-41A6-A183-2374EC9FE0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164A0-AF6C-4AE9-BCE1-D60AC03EE50E}" type="datetime1">
              <a:rPr lang="en-US" smtClean="0"/>
              <a:t>11/13/2024</a:t>
            </a:fld>
            <a:endParaRPr lang="en-US"/>
          </a:p>
        </p:txBody>
      </p:sp>
      <p:sp>
        <p:nvSpPr>
          <p:cNvPr id="5" name="Footer Placeholder 4">
            <a:extLst>
              <a:ext uri="{FF2B5EF4-FFF2-40B4-BE49-F238E27FC236}">
                <a16:creationId xmlns:a16="http://schemas.microsoft.com/office/drawing/2014/main" id="{4420054D-91D1-4B02-81F7-B877754826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Buffalo-Pittsburgh Diocese PNCC                                             Rev. Dr. D.L. Seekins</a:t>
            </a:r>
          </a:p>
        </p:txBody>
      </p:sp>
      <p:sp>
        <p:nvSpPr>
          <p:cNvPr id="6" name="Slide Number Placeholder 5">
            <a:extLst>
              <a:ext uri="{FF2B5EF4-FFF2-40B4-BE49-F238E27FC236}">
                <a16:creationId xmlns:a16="http://schemas.microsoft.com/office/drawing/2014/main" id="{4D45EABC-168E-49FD-8E1A-21385E1744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4AA86-8703-454E-B8CD-5341B2B94ABB}" type="slidenum">
              <a:rPr lang="en-US" smtClean="0"/>
              <a:t>‹#›</a:t>
            </a:fld>
            <a:endParaRPr lang="en-US"/>
          </a:p>
        </p:txBody>
      </p:sp>
    </p:spTree>
    <p:extLst>
      <p:ext uri="{BB962C8B-B14F-4D97-AF65-F5344CB8AC3E}">
        <p14:creationId xmlns:p14="http://schemas.microsoft.com/office/powerpoint/2010/main" val="341364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beginningcatholic.com/conscienc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churchlifejournal.nd.edu/articles/drive-ethically-on-the-morality-of-speedi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churchlifejournal.nd.edu/articles/moral-virtue-the-grace-of-god-and-discipleship/"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buffalopittsburghdiocese.org/wp-content/uploads/2024/04/PNCC_Catechism_201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E6B3632-31A7-4B9A-9B3B-DAADD1D372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2C9F5B-AB1A-42D7-8E1D-DC05C2A228FF}"/>
              </a:ext>
            </a:extLst>
          </p:cNvPr>
          <p:cNvSpPr>
            <a:spLocks noGrp="1"/>
          </p:cNvSpPr>
          <p:nvPr>
            <p:ph type="ctrTitle"/>
          </p:nvPr>
        </p:nvSpPr>
        <p:spPr>
          <a:xfrm>
            <a:off x="832514" y="640081"/>
            <a:ext cx="10753356" cy="5489009"/>
          </a:xfrm>
        </p:spPr>
        <p:txBody>
          <a:bodyPr vert="horz" lIns="91440" tIns="45720" rIns="91440" bIns="45720" rtlCol="0" anchor="ctr">
            <a:normAutofit/>
          </a:bodyPr>
          <a:lstStyle/>
          <a:p>
            <a:r>
              <a:rPr lang="en-US" dirty="0">
                <a:latin typeface="Times New Roman" panose="02020603050405020304" pitchFamily="18" charset="0"/>
                <a:cs typeface="Times New Roman" panose="02020603050405020304" pitchFamily="18" charset="0"/>
              </a:rPr>
              <a:t>Catholic Morality</a:t>
            </a:r>
            <a:br>
              <a:rPr lang="en-US"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Life in Christ</a:t>
            </a:r>
            <a:br>
              <a:rPr lang="en-US" kern="1200" dirty="0">
                <a:solidFill>
                  <a:schemeClr val="tx1"/>
                </a:solidFill>
                <a:latin typeface="Times New Roman" panose="02020603050405020304" pitchFamily="18" charset="0"/>
                <a:cs typeface="Times New Roman" panose="02020603050405020304" pitchFamily="18" charset="0"/>
              </a:rPr>
            </a:br>
            <a:endParaRPr lang="en-US" sz="2800" kern="1200" dirty="0">
              <a:solidFill>
                <a:schemeClr val="tx1"/>
              </a:solidFill>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51679CF-9515-49CC-B573-A3869597F475}"/>
              </a:ext>
            </a:extLst>
          </p:cNvPr>
          <p:cNvSpPr>
            <a:spLocks noGrp="1"/>
          </p:cNvSpPr>
          <p:nvPr>
            <p:ph type="ftr" sz="quarter" idx="11"/>
          </p:nvPr>
        </p:nvSpPr>
        <p:spPr>
          <a:xfrm>
            <a:off x="643466" y="6356350"/>
            <a:ext cx="8677955" cy="365125"/>
          </a:xfrm>
        </p:spPr>
        <p:txBody>
          <a:bodyPr vert="horz" lIns="91440" tIns="45720" rIns="91440" bIns="45720" rtlCol="0" anchor="ctr">
            <a:normAutofit/>
          </a:bodyPr>
          <a:lstStyle/>
          <a:p>
            <a:pPr algn="l">
              <a:lnSpc>
                <a:spcPct val="90000"/>
              </a:lnSpc>
              <a:spcAft>
                <a:spcPts val="600"/>
              </a:spcAft>
            </a:pPr>
            <a:r>
              <a:rPr lang="en-US" sz="1400" kern="1200" dirty="0">
                <a:solidFill>
                  <a:schemeClr val="tx1">
                    <a:tint val="75000"/>
                  </a:schemeClr>
                </a:solidFill>
                <a:latin typeface="Times New Roman" panose="02020603050405020304" pitchFamily="18" charset="0"/>
                <a:cs typeface="Times New Roman" panose="02020603050405020304" pitchFamily="18" charset="0"/>
              </a:rPr>
              <a:t>Buffalo-Pittsburgh Diocese PNCC</a:t>
            </a:r>
            <a:r>
              <a:rPr lang="en-US" sz="900" kern="1200" dirty="0">
                <a:solidFill>
                  <a:schemeClr val="tx1">
                    <a:tint val="75000"/>
                  </a:schemeClr>
                </a:solidFill>
                <a:latin typeface="+mn-lt"/>
                <a:ea typeface="+mn-ea"/>
                <a:cs typeface="+mn-cs"/>
              </a:rPr>
              <a:t>                                                                                      </a:t>
            </a:r>
            <a:r>
              <a:rPr lang="en-US" sz="1400" kern="1200" dirty="0">
                <a:solidFill>
                  <a:schemeClr val="tx1">
                    <a:tint val="75000"/>
                  </a:schemeClr>
                </a:solidFill>
                <a:latin typeface="Times New Roman" panose="02020603050405020304" pitchFamily="18" charset="0"/>
                <a:cs typeface="Times New Roman" panose="02020603050405020304" pitchFamily="18" charset="0"/>
              </a:rPr>
              <a:t>Rev. Dr. D.L. Seekins</a:t>
            </a:r>
          </a:p>
        </p:txBody>
      </p:sp>
      <p:sp>
        <p:nvSpPr>
          <p:cNvPr id="5" name="Slide Number Placeholder 4">
            <a:extLst>
              <a:ext uri="{FF2B5EF4-FFF2-40B4-BE49-F238E27FC236}">
                <a16:creationId xmlns:a16="http://schemas.microsoft.com/office/drawing/2014/main" id="{8F35D8D5-7CBF-4B13-A943-E557497D2208}"/>
              </a:ext>
            </a:extLst>
          </p:cNvPr>
          <p:cNvSpPr>
            <a:spLocks noGrp="1"/>
          </p:cNvSpPr>
          <p:nvPr>
            <p:ph type="sldNum" sz="quarter" idx="12"/>
          </p:nvPr>
        </p:nvSpPr>
        <p:spPr>
          <a:xfrm>
            <a:off x="10617958" y="6356350"/>
            <a:ext cx="967910" cy="365125"/>
          </a:xfrm>
        </p:spPr>
        <p:txBody>
          <a:bodyPr vert="horz" lIns="91440" tIns="45720" rIns="91440" bIns="45720" rtlCol="0" anchor="ctr">
            <a:normAutofit/>
          </a:bodyPr>
          <a:lstStyle/>
          <a:p>
            <a:pPr>
              <a:spcAft>
                <a:spcPts val="600"/>
              </a:spcAft>
            </a:pPr>
            <a:fld id="{13E4AA86-8703-454E-B8CD-5341B2B94ABB}" type="slidenum">
              <a:rPr lang="en-US" smtClean="0"/>
              <a:pPr>
                <a:spcAft>
                  <a:spcPts val="600"/>
                </a:spcAft>
              </a:pPr>
              <a:t>1</a:t>
            </a:fld>
            <a:endParaRPr lang="en-US"/>
          </a:p>
        </p:txBody>
      </p:sp>
    </p:spTree>
    <p:extLst>
      <p:ext uri="{BB962C8B-B14F-4D97-AF65-F5344CB8AC3E}">
        <p14:creationId xmlns:p14="http://schemas.microsoft.com/office/powerpoint/2010/main" val="850313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C2412-1B94-59FD-4527-243BAF2BC0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A1F9C8-A093-8E99-92B7-1E871B60DDE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316823B9-B712-6248-2F7E-3E411B8DDEF8}"/>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BB4A5674-0889-9E93-3833-5379061B0C61}"/>
              </a:ext>
            </a:extLst>
          </p:cNvPr>
          <p:cNvSpPr>
            <a:spLocks noGrp="1"/>
          </p:cNvSpPr>
          <p:nvPr>
            <p:ph type="sldNum" sz="quarter" idx="12"/>
          </p:nvPr>
        </p:nvSpPr>
        <p:spPr/>
        <p:txBody>
          <a:bodyPr/>
          <a:lstStyle/>
          <a:p>
            <a:fld id="{13E4AA86-8703-454E-B8CD-5341B2B94ABB}" type="slidenum">
              <a:rPr lang="en-US" smtClean="0"/>
              <a:t>10</a:t>
            </a:fld>
            <a:endParaRPr lang="en-US"/>
          </a:p>
        </p:txBody>
      </p:sp>
      <p:sp>
        <p:nvSpPr>
          <p:cNvPr id="3" name="TextBox 2">
            <a:extLst>
              <a:ext uri="{FF2B5EF4-FFF2-40B4-BE49-F238E27FC236}">
                <a16:creationId xmlns:a16="http://schemas.microsoft.com/office/drawing/2014/main" id="{A1CBD3F8-8B0A-15FB-8959-70349B9E7061}"/>
              </a:ext>
            </a:extLst>
          </p:cNvPr>
          <p:cNvSpPr txBox="1"/>
          <p:nvPr/>
        </p:nvSpPr>
        <p:spPr>
          <a:xfrm>
            <a:off x="795528" y="1425000"/>
            <a:ext cx="10600944" cy="4931350"/>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To put it more simply: there is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no</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maximum! We'll always find that we can give more.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Challenging? Yes!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So how do we ever live up to this demand?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Grace to the rescue!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 demand to love without limit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is</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very demanding.</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Christ's disciples thought so, too!</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They couldn't believe that the demands of discipleship far exceeded human ability: "When the disciples heard this, they were greatly astounded and said, 'Then who can be saved?'" (Mt 19:25)</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14243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34FE1-4453-1591-CF37-D02AA7F26A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C5FE29-5562-F9E5-2982-AD1184122DA0}"/>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1BB96788-44BF-DD8F-0689-A5FC2F4AD04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F6D313DC-95F1-29B8-41DB-EF0F917027EE}"/>
              </a:ext>
            </a:extLst>
          </p:cNvPr>
          <p:cNvSpPr>
            <a:spLocks noGrp="1"/>
          </p:cNvSpPr>
          <p:nvPr>
            <p:ph type="sldNum" sz="quarter" idx="12"/>
          </p:nvPr>
        </p:nvSpPr>
        <p:spPr/>
        <p:txBody>
          <a:bodyPr/>
          <a:lstStyle/>
          <a:p>
            <a:fld id="{13E4AA86-8703-454E-B8CD-5341B2B94ABB}" type="slidenum">
              <a:rPr lang="en-US" smtClean="0"/>
              <a:t>11</a:t>
            </a:fld>
            <a:endParaRPr lang="en-US"/>
          </a:p>
        </p:txBody>
      </p:sp>
      <p:sp>
        <p:nvSpPr>
          <p:cNvPr id="3" name="TextBox 2">
            <a:extLst>
              <a:ext uri="{FF2B5EF4-FFF2-40B4-BE49-F238E27FC236}">
                <a16:creationId xmlns:a16="http://schemas.microsoft.com/office/drawing/2014/main" id="{AC56890A-CB3B-020A-CC7A-4257976FD32B}"/>
              </a:ext>
            </a:extLst>
          </p:cNvPr>
          <p:cNvSpPr txBox="1"/>
          <p:nvPr/>
        </p:nvSpPr>
        <p:spPr>
          <a:xfrm>
            <a:off x="795528" y="1863912"/>
            <a:ext cx="10600944" cy="2822055"/>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Jesus's response to them reveals the key: "With men this is impossible, but with God all things are possible" (Mt 19:26).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It is not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you</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who will save yourself, it is God who saves you!</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If you let him, God will give you the strength and ability to do more than you can believe is possible. And the more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you</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give, the more help God will give you. We call this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grace</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88504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0B643-CA26-C47F-3101-53DAF57EE7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39280C-4D58-CE40-77AB-A96CE569DD5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DE0E5BB1-0210-3EBB-1A5B-45F6F6D58AF2}"/>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9AD90B7C-5972-366A-C623-FACEDEDBB5C6}"/>
              </a:ext>
            </a:extLst>
          </p:cNvPr>
          <p:cNvSpPr>
            <a:spLocks noGrp="1"/>
          </p:cNvSpPr>
          <p:nvPr>
            <p:ph type="sldNum" sz="quarter" idx="12"/>
          </p:nvPr>
        </p:nvSpPr>
        <p:spPr/>
        <p:txBody>
          <a:bodyPr/>
          <a:lstStyle/>
          <a:p>
            <a:fld id="{13E4AA86-8703-454E-B8CD-5341B2B94ABB}" type="slidenum">
              <a:rPr lang="en-US" smtClean="0"/>
              <a:t>12</a:t>
            </a:fld>
            <a:endParaRPr lang="en-US"/>
          </a:p>
        </p:txBody>
      </p:sp>
      <p:sp>
        <p:nvSpPr>
          <p:cNvPr id="3" name="TextBox 2">
            <a:extLst>
              <a:ext uri="{FF2B5EF4-FFF2-40B4-BE49-F238E27FC236}">
                <a16:creationId xmlns:a16="http://schemas.microsoft.com/office/drawing/2014/main" id="{80493CD4-D638-C1A1-491E-CC77F00A0FD0}"/>
              </a:ext>
            </a:extLst>
          </p:cNvPr>
          <p:cNvSpPr txBox="1"/>
          <p:nvPr/>
        </p:nvSpPr>
        <p:spPr>
          <a:xfrm>
            <a:off x="795528" y="1863912"/>
            <a:ext cx="10600944" cy="1869999"/>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It is the Holy Spirit himself who gives us the gift of grace. He not only calls us to holiness, but he sanctifies us (makes us holy) and gives us the grace we need to respond to his own call.</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Once you begin to accept grace, you'll find that it changes you in wonderful ways: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44540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94332E-25DD-311B-E213-BA60D95923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ADA092-2235-F9D8-41E3-49EBAD7B1C2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94F835EC-5B0E-B124-1BA2-CAD3955A7216}"/>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E9E7EF81-F211-FE23-DAF5-55AF1ADF0EB5}"/>
              </a:ext>
            </a:extLst>
          </p:cNvPr>
          <p:cNvSpPr>
            <a:spLocks noGrp="1"/>
          </p:cNvSpPr>
          <p:nvPr>
            <p:ph type="sldNum" sz="quarter" idx="12"/>
          </p:nvPr>
        </p:nvSpPr>
        <p:spPr/>
        <p:txBody>
          <a:bodyPr/>
          <a:lstStyle/>
          <a:p>
            <a:fld id="{13E4AA86-8703-454E-B8CD-5341B2B94ABB}" type="slidenum">
              <a:rPr lang="en-US" smtClean="0"/>
              <a:t>13</a:t>
            </a:fld>
            <a:endParaRPr lang="en-US"/>
          </a:p>
        </p:txBody>
      </p:sp>
      <p:sp>
        <p:nvSpPr>
          <p:cNvPr id="3" name="TextBox 2">
            <a:extLst>
              <a:ext uri="{FF2B5EF4-FFF2-40B4-BE49-F238E27FC236}">
                <a16:creationId xmlns:a16="http://schemas.microsoft.com/office/drawing/2014/main" id="{B7A9FEB0-1FDB-736B-A589-7779FB87B541}"/>
              </a:ext>
            </a:extLst>
          </p:cNvPr>
          <p:cNvSpPr txBox="1"/>
          <p:nvPr/>
        </p:nvSpPr>
        <p:spPr>
          <a:xfrm>
            <a:off x="795528" y="1863912"/>
            <a:ext cx="10600944" cy="1342675"/>
          </a:xfrm>
          <a:prstGeom prst="rect">
            <a:avLst/>
          </a:prstGeom>
          <a:noFill/>
        </p:spPr>
        <p:txBody>
          <a:bodyPr wrap="square" rtlCol="0">
            <a:spAutoFit/>
          </a:bodyPr>
          <a:lstStyle/>
          <a:p>
            <a:pPr marL="342900" marR="0" lvl="0" indent="-342900">
              <a:lnSpc>
                <a:spcPct val="115000"/>
              </a:lnSpc>
              <a:spcAft>
                <a:spcPts val="800"/>
              </a:spcAft>
              <a:buSzPts val="1000"/>
              <a:buFont typeface="Symbol" panose="05050102010706020507" pitchFamily="18" charset="2"/>
              <a:buChar char=""/>
              <a:tabLst>
                <a:tab pos="457200" algn="l"/>
              </a:tabLs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There are seven specific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Gifts of the Holy Spirit</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For the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beginning Catholic</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they are particularly important: they help us to make progress with greater ease and stronger love during the challenging early stages of Christian life.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71776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DCF5A-F624-9FEB-0115-B1A7F38B5B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72B16-0488-2E1C-EC1B-3F72F3040887}"/>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8C8B4955-5E9D-BE27-C0F7-558428F3B68B}"/>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CEE61EE7-9CED-DB04-9467-BA76F8DC0837}"/>
              </a:ext>
            </a:extLst>
          </p:cNvPr>
          <p:cNvSpPr>
            <a:spLocks noGrp="1"/>
          </p:cNvSpPr>
          <p:nvPr>
            <p:ph type="sldNum" sz="quarter" idx="12"/>
          </p:nvPr>
        </p:nvSpPr>
        <p:spPr/>
        <p:txBody>
          <a:bodyPr/>
          <a:lstStyle/>
          <a:p>
            <a:fld id="{13E4AA86-8703-454E-B8CD-5341B2B94ABB}" type="slidenum">
              <a:rPr lang="en-US" smtClean="0"/>
              <a:t>14</a:t>
            </a:fld>
            <a:endParaRPr lang="en-US"/>
          </a:p>
        </p:txBody>
      </p:sp>
      <p:sp>
        <p:nvSpPr>
          <p:cNvPr id="3" name="TextBox 2">
            <a:extLst>
              <a:ext uri="{FF2B5EF4-FFF2-40B4-BE49-F238E27FC236}">
                <a16:creationId xmlns:a16="http://schemas.microsoft.com/office/drawing/2014/main" id="{149D296B-BC12-923B-C750-9E886F5EAF31}"/>
              </a:ext>
            </a:extLst>
          </p:cNvPr>
          <p:cNvSpPr txBox="1"/>
          <p:nvPr/>
        </p:nvSpPr>
        <p:spPr>
          <a:xfrm>
            <a:off x="795528" y="1863912"/>
            <a:ext cx="10600944" cy="1872885"/>
          </a:xfrm>
          <a:prstGeom prst="rect">
            <a:avLst/>
          </a:prstGeom>
          <a:noFill/>
        </p:spPr>
        <p:txBody>
          <a:bodyPr wrap="square" rtlCol="0">
            <a:spAutoFit/>
          </a:bodyPr>
          <a:lstStyle/>
          <a:p>
            <a:pPr marL="342900" indent="-342900">
              <a:lnSpc>
                <a:spcPct val="115000"/>
              </a:lnSpc>
              <a:spcAft>
                <a:spcPts val="800"/>
              </a:spcAft>
              <a:buSzPts val="1000"/>
              <a:buFont typeface="Symbol" panose="05050102010706020507" pitchFamily="18" charset="2"/>
              <a:buChar char=""/>
              <a:tabLst>
                <a:tab pos="457200" algn="l"/>
              </a:tabLs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 Holy Spirit will develop many excellent qualities in your life. These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fruits</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are countless, but following St. Paul, the Church lists twelve specific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Fruits of the Spirit</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33191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BD0C6-CC06-EAE1-6E09-0023F3BFE3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437ACC-A8BD-2367-163A-EAA00489A4F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ABA60D79-B3F0-3F50-490A-9117FE05F6FC}"/>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F36F79A9-CF98-DF9A-4EA5-FE8047FA066D}"/>
              </a:ext>
            </a:extLst>
          </p:cNvPr>
          <p:cNvSpPr>
            <a:spLocks noGrp="1"/>
          </p:cNvSpPr>
          <p:nvPr>
            <p:ph type="sldNum" sz="quarter" idx="12"/>
          </p:nvPr>
        </p:nvSpPr>
        <p:spPr/>
        <p:txBody>
          <a:bodyPr/>
          <a:lstStyle/>
          <a:p>
            <a:fld id="{13E4AA86-8703-454E-B8CD-5341B2B94ABB}" type="slidenum">
              <a:rPr lang="en-US" smtClean="0"/>
              <a:t>15</a:t>
            </a:fld>
            <a:endParaRPr lang="en-US"/>
          </a:p>
        </p:txBody>
      </p:sp>
      <p:sp>
        <p:nvSpPr>
          <p:cNvPr id="3" name="TextBox 2">
            <a:extLst>
              <a:ext uri="{FF2B5EF4-FFF2-40B4-BE49-F238E27FC236}">
                <a16:creationId xmlns:a16="http://schemas.microsoft.com/office/drawing/2014/main" id="{682E9BF8-969C-8285-E6BF-E7BCCC702DE2}"/>
              </a:ext>
            </a:extLst>
          </p:cNvPr>
          <p:cNvSpPr txBox="1"/>
          <p:nvPr/>
        </p:nvSpPr>
        <p:spPr>
          <a:xfrm>
            <a:off x="795528" y="1863912"/>
            <a:ext cx="10600944" cy="1448153"/>
          </a:xfrm>
          <a:prstGeom prst="rect">
            <a:avLst/>
          </a:prstGeom>
          <a:noFill/>
        </p:spPr>
        <p:txBody>
          <a:bodyPr wrap="square" rtlCol="0">
            <a:spAutoFit/>
          </a:bodyPr>
          <a:lstStyle/>
          <a:p>
            <a:pPr marL="342900" marR="0" lvl="0" indent="-342900">
              <a:lnSpc>
                <a:spcPct val="115000"/>
              </a:lnSpc>
              <a:spcAft>
                <a:spcPts val="800"/>
              </a:spcAft>
              <a:buSzPts val="1000"/>
              <a:buFont typeface="Symbol" panose="05050102010706020507" pitchFamily="18" charset="2"/>
              <a:buChar char=""/>
              <a:tabLst>
                <a:tab pos="457200" algn="l"/>
              </a:tabLs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Much of the spirit's work within us involves developing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the virtues</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and helping us avoid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the vices</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48438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EF356C-B45E-EF5B-9AEC-13ECA070C4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779739-4F0F-21BD-EC24-E2133BCD325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D6B0FE7F-A98A-7F27-4144-D9B431076981}"/>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3E32CDB1-358A-DCAC-2A96-E153164AD0DB}"/>
              </a:ext>
            </a:extLst>
          </p:cNvPr>
          <p:cNvSpPr>
            <a:spLocks noGrp="1"/>
          </p:cNvSpPr>
          <p:nvPr>
            <p:ph type="sldNum" sz="quarter" idx="12"/>
          </p:nvPr>
        </p:nvSpPr>
        <p:spPr/>
        <p:txBody>
          <a:bodyPr/>
          <a:lstStyle/>
          <a:p>
            <a:fld id="{13E4AA86-8703-454E-B8CD-5341B2B94ABB}" type="slidenum">
              <a:rPr lang="en-US" smtClean="0"/>
              <a:t>16</a:t>
            </a:fld>
            <a:endParaRPr lang="en-US"/>
          </a:p>
        </p:txBody>
      </p:sp>
      <p:sp>
        <p:nvSpPr>
          <p:cNvPr id="3" name="TextBox 2">
            <a:extLst>
              <a:ext uri="{FF2B5EF4-FFF2-40B4-BE49-F238E27FC236}">
                <a16:creationId xmlns:a16="http://schemas.microsoft.com/office/drawing/2014/main" id="{765D94D5-EEFB-B4B9-5642-0A59FEA6C6B7}"/>
              </a:ext>
            </a:extLst>
          </p:cNvPr>
          <p:cNvSpPr txBox="1"/>
          <p:nvPr/>
        </p:nvSpPr>
        <p:spPr>
          <a:xfrm>
            <a:off x="795528" y="1863912"/>
            <a:ext cx="10600944" cy="3674404"/>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More than anything, though, the Holy Spirit gradually moves us toward the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ultimate goal</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of virtue: to love and act with the heart of Christ himself. This state is described by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The Beatitudes</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which begin the beautiful "Sermon on the Mount" in Matthew's Gospel, chapters 5-7.</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They are not just a set of nice ideals: "The Beatitudes are at the heart of Jesus' preaching"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Catechism</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#1716). They are a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radical</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call to live according to a new set of standards.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42313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3DE0F2-53D0-4690-87D5-CB7CDC89E5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E37DE1-FADB-7460-3536-702E2CCA66AA}"/>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65AA07F7-7DCB-68E9-6C17-6F96871EE1AB}"/>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EF3DCDC5-CE18-E862-7BA0-2C71735D2261}"/>
              </a:ext>
            </a:extLst>
          </p:cNvPr>
          <p:cNvSpPr>
            <a:spLocks noGrp="1"/>
          </p:cNvSpPr>
          <p:nvPr>
            <p:ph type="sldNum" sz="quarter" idx="12"/>
          </p:nvPr>
        </p:nvSpPr>
        <p:spPr/>
        <p:txBody>
          <a:bodyPr/>
          <a:lstStyle/>
          <a:p>
            <a:fld id="{13E4AA86-8703-454E-B8CD-5341B2B94ABB}" type="slidenum">
              <a:rPr lang="en-US" smtClean="0"/>
              <a:t>17</a:t>
            </a:fld>
            <a:endParaRPr lang="en-US"/>
          </a:p>
        </p:txBody>
      </p:sp>
      <p:sp>
        <p:nvSpPr>
          <p:cNvPr id="3" name="TextBox 2">
            <a:extLst>
              <a:ext uri="{FF2B5EF4-FFF2-40B4-BE49-F238E27FC236}">
                <a16:creationId xmlns:a16="http://schemas.microsoft.com/office/drawing/2014/main" id="{69C86B5A-D623-C025-871C-C4D351234CE6}"/>
              </a:ext>
            </a:extLst>
          </p:cNvPr>
          <p:cNvSpPr txBox="1"/>
          <p:nvPr/>
        </p:nvSpPr>
        <p:spPr>
          <a:xfrm>
            <a:off x="795528" y="1863912"/>
            <a:ext cx="10600944" cy="3352264"/>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 Beatitudes are a self-portrait of Christ. If you aspire to live in Christ, you will strive to make the Beatitudes your own.</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u="sng" kern="100" dirty="0">
                <a:effectLst/>
                <a:latin typeface="Times New Roman" panose="02020603050405020304" pitchFamily="18" charset="0"/>
                <a:ea typeface="Aptos" panose="020B0004020202020204" pitchFamily="34" charset="0"/>
                <a:cs typeface="Times New Roman" panose="02020603050405020304" pitchFamily="18" charset="0"/>
              </a:rPr>
              <a:t>Foundations of Catholic Morality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It's important to understand a few basics about Catholic morality before we look at the actual moral code itself. These basics used to be a part of our culture, but now they're under widespread attack by the culture.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809534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6ADC0-801D-6BB1-64E4-BAA9EDF6E3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153E38-D768-8535-9759-4DB90D776C5A}"/>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EE679E21-9064-B4A0-7767-EF9C0E58708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0DA68395-ED53-844F-8A3F-B8793A1C050C}"/>
              </a:ext>
            </a:extLst>
          </p:cNvPr>
          <p:cNvSpPr>
            <a:spLocks noGrp="1"/>
          </p:cNvSpPr>
          <p:nvPr>
            <p:ph type="sldNum" sz="quarter" idx="12"/>
          </p:nvPr>
        </p:nvSpPr>
        <p:spPr/>
        <p:txBody>
          <a:bodyPr/>
          <a:lstStyle/>
          <a:p>
            <a:fld id="{13E4AA86-8703-454E-B8CD-5341B2B94ABB}" type="slidenum">
              <a:rPr lang="en-US" smtClean="0"/>
              <a:t>18</a:t>
            </a:fld>
            <a:endParaRPr lang="en-US"/>
          </a:p>
        </p:txBody>
      </p:sp>
      <p:sp>
        <p:nvSpPr>
          <p:cNvPr id="3" name="TextBox 2">
            <a:extLst>
              <a:ext uri="{FF2B5EF4-FFF2-40B4-BE49-F238E27FC236}">
                <a16:creationId xmlns:a16="http://schemas.microsoft.com/office/drawing/2014/main" id="{0E34EAF3-9C09-E309-0BE8-422BFE43C556}"/>
              </a:ext>
            </a:extLst>
          </p:cNvPr>
          <p:cNvSpPr txBox="1"/>
          <p:nvPr/>
        </p:nvSpPr>
        <p:spPr>
          <a:xfrm>
            <a:off x="752856" y="2330256"/>
            <a:ext cx="10600944" cy="1435073"/>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There is a lot of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confusion</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in the Church about these basics right now. You need to know them well yourself, or you're at risk for being steered off the right path. </a:t>
            </a:r>
          </a:p>
          <a:p>
            <a:pPr marL="0" marR="0">
              <a:lnSpc>
                <a:spcPct val="115000"/>
              </a:lnSpc>
              <a:spcAft>
                <a:spcPts val="800"/>
              </a:spcAft>
            </a:pPr>
            <a:endParaRPr lang="en-US" sz="2400" kern="100" dirty="0">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30153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8A8DA-65BC-5FCA-2522-1F5D7240CF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A5AC81-70BC-ACD3-F302-A7EC9B1524F8}"/>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DA1D1D10-DE28-4216-117C-0ACE8986A5A7}"/>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5D913047-605C-05EB-64BF-26192E7FFECE}"/>
              </a:ext>
            </a:extLst>
          </p:cNvPr>
          <p:cNvSpPr>
            <a:spLocks noGrp="1"/>
          </p:cNvSpPr>
          <p:nvPr>
            <p:ph type="sldNum" sz="quarter" idx="12"/>
          </p:nvPr>
        </p:nvSpPr>
        <p:spPr/>
        <p:txBody>
          <a:bodyPr/>
          <a:lstStyle/>
          <a:p>
            <a:fld id="{13E4AA86-8703-454E-B8CD-5341B2B94ABB}" type="slidenum">
              <a:rPr lang="en-US" smtClean="0"/>
              <a:t>19</a:t>
            </a:fld>
            <a:endParaRPr lang="en-US"/>
          </a:p>
        </p:txBody>
      </p:sp>
      <p:sp>
        <p:nvSpPr>
          <p:cNvPr id="3" name="TextBox 2">
            <a:extLst>
              <a:ext uri="{FF2B5EF4-FFF2-40B4-BE49-F238E27FC236}">
                <a16:creationId xmlns:a16="http://schemas.microsoft.com/office/drawing/2014/main" id="{31C1D1AD-0422-3ED7-EFB1-4014D26D9BF8}"/>
              </a:ext>
            </a:extLst>
          </p:cNvPr>
          <p:cNvSpPr txBox="1"/>
          <p:nvPr/>
        </p:nvSpPr>
        <p:spPr>
          <a:xfrm>
            <a:off x="795528" y="1863912"/>
            <a:ext cx="10600944" cy="3352264"/>
          </a:xfrm>
          <a:prstGeom prst="rect">
            <a:avLst/>
          </a:prstGeom>
          <a:noFill/>
        </p:spPr>
        <p:txBody>
          <a:bodyPr wrap="square" rtlCol="0">
            <a:spAutoFit/>
          </a:bodyPr>
          <a:lstStyle/>
          <a:p>
            <a:pPr marL="0" marR="0">
              <a:lnSpc>
                <a:spcPct val="115000"/>
              </a:lnSpc>
              <a:spcAft>
                <a:spcPts val="800"/>
              </a:spcAft>
            </a:pPr>
            <a:r>
              <a:rPr lang="en-US" sz="2400" dirty="0">
                <a:effectLst/>
                <a:latin typeface="Times New Roman" panose="02020603050405020304" pitchFamily="18" charset="0"/>
                <a:ea typeface="Aptos" panose="020B0004020202020204" pitchFamily="34" charset="0"/>
              </a:rPr>
              <a:t>These are basic concepts in Catholic </a:t>
            </a:r>
            <a:r>
              <a:rPr lang="en-US" sz="2400" i="1" dirty="0">
                <a:effectLst/>
                <a:latin typeface="Times New Roman" panose="02020603050405020304" pitchFamily="18" charset="0"/>
                <a:ea typeface="Aptos" panose="020B0004020202020204" pitchFamily="34" charset="0"/>
              </a:rPr>
              <a:t>moral theology</a:t>
            </a:r>
            <a:r>
              <a:rPr lang="en-US" sz="2400" dirty="0">
                <a:effectLst/>
                <a:latin typeface="Times New Roman" panose="02020603050405020304" pitchFamily="18" charset="0"/>
                <a:ea typeface="Aptos" panose="020B0004020202020204" pitchFamily="34" charset="0"/>
              </a:rPr>
              <a:t>:</a:t>
            </a:r>
          </a:p>
          <a:p>
            <a:pPr>
              <a:lnSpc>
                <a:spcPct val="115000"/>
              </a:lnSpc>
              <a:spcAft>
                <a:spcPts val="800"/>
              </a:spcAft>
            </a:pPr>
            <a:endParaRPr lang="en-US" sz="24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Freedom</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God creates us in the state of </a:t>
            </a:r>
            <a:r>
              <a:rPr lang="en-US" sz="2400" i="1" u="sng"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freedom</a:t>
            </a: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 We are at liberty to choose, based on reason and will, whether to act or not in a specific situation. We are responsible for our choices. With these choices, we choose our own ultimate destiny: that of eternal life with God, or that of death.</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64051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AA972-D5D5-457F-8249-4370D6FEE9B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587660FC-5816-4E0E-9BBB-6BFC076F6DE0}"/>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803F29F0-C434-4D90-A0C4-F1C6FE0F81B1}"/>
              </a:ext>
            </a:extLst>
          </p:cNvPr>
          <p:cNvSpPr>
            <a:spLocks noGrp="1"/>
          </p:cNvSpPr>
          <p:nvPr>
            <p:ph type="sldNum" sz="quarter" idx="12"/>
          </p:nvPr>
        </p:nvSpPr>
        <p:spPr/>
        <p:txBody>
          <a:bodyPr/>
          <a:lstStyle/>
          <a:p>
            <a:fld id="{13E4AA86-8703-454E-B8CD-5341B2B94ABB}" type="slidenum">
              <a:rPr lang="en-US" smtClean="0"/>
              <a:t>2</a:t>
            </a:fld>
            <a:endParaRPr lang="en-US"/>
          </a:p>
        </p:txBody>
      </p:sp>
      <p:sp>
        <p:nvSpPr>
          <p:cNvPr id="3" name="TextBox 2">
            <a:extLst>
              <a:ext uri="{FF2B5EF4-FFF2-40B4-BE49-F238E27FC236}">
                <a16:creationId xmlns:a16="http://schemas.microsoft.com/office/drawing/2014/main" id="{0CB06B82-5C02-FA6C-59E6-1D161A2B4EC7}"/>
              </a:ext>
            </a:extLst>
          </p:cNvPr>
          <p:cNvSpPr txBox="1"/>
          <p:nvPr/>
        </p:nvSpPr>
        <p:spPr>
          <a:xfrm>
            <a:off x="838200" y="1874520"/>
            <a:ext cx="10600944" cy="3774110"/>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Catholic morality is about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life</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"I came that they may have life, and have it abundantly." (John 10:10)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Faith &amp; baptism give us new life in Christ. That life involves far more than simply following a set of rules.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This lesson provides an overview of basic principles of Catholic morality, many of which are from the Roman point of view.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It is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essential</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to know these principles: they are the how-to manual for living fully your new life, for obtaining that abundant life Christ has promised you.</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43876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ECF803-54C9-896C-EE58-54BE2D1D4C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F53006-7CFD-360A-14E0-9CE3C3B3CD20}"/>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30D48A69-1DC1-B9D0-5878-C3897786393E}"/>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530E78AA-0BAA-10DC-E4E8-D497DA7EE97B}"/>
              </a:ext>
            </a:extLst>
          </p:cNvPr>
          <p:cNvSpPr>
            <a:spLocks noGrp="1"/>
          </p:cNvSpPr>
          <p:nvPr>
            <p:ph type="sldNum" sz="quarter" idx="12"/>
          </p:nvPr>
        </p:nvSpPr>
        <p:spPr/>
        <p:txBody>
          <a:bodyPr/>
          <a:lstStyle/>
          <a:p>
            <a:fld id="{13E4AA86-8703-454E-B8CD-5341B2B94ABB}" type="slidenum">
              <a:rPr lang="en-US" smtClean="0"/>
              <a:t>20</a:t>
            </a:fld>
            <a:endParaRPr lang="en-US"/>
          </a:p>
        </p:txBody>
      </p:sp>
      <p:sp>
        <p:nvSpPr>
          <p:cNvPr id="3" name="TextBox 2">
            <a:extLst>
              <a:ext uri="{FF2B5EF4-FFF2-40B4-BE49-F238E27FC236}">
                <a16:creationId xmlns:a16="http://schemas.microsoft.com/office/drawing/2014/main" id="{BCABC631-2756-1DFF-BE2C-9A8C14C60F2E}"/>
              </a:ext>
            </a:extLst>
          </p:cNvPr>
          <p:cNvSpPr txBox="1"/>
          <p:nvPr/>
        </p:nvSpPr>
        <p:spPr>
          <a:xfrm>
            <a:off x="795528" y="1863912"/>
            <a:ext cx="10600944" cy="2397323"/>
          </a:xfrm>
          <a:prstGeom prst="rect">
            <a:avLst/>
          </a:prstGeom>
          <a:noFill/>
        </p:spPr>
        <p:txBody>
          <a:bodyPr wrap="square" rtlCol="0">
            <a:spAutoFit/>
          </a:bodyPr>
          <a:lstStyle/>
          <a:p>
            <a:pPr marL="0" marR="0">
              <a:lnSpc>
                <a:spcPct val="115000"/>
              </a:lnSpc>
              <a:spcAft>
                <a:spcPts val="800"/>
              </a:spcAft>
            </a:pPr>
            <a:r>
              <a:rPr lang="en-US" sz="2400" dirty="0">
                <a:effectLst/>
                <a:latin typeface="Times New Roman" panose="02020603050405020304" pitchFamily="18" charset="0"/>
                <a:ea typeface="Aptos" panose="020B0004020202020204" pitchFamily="34" charset="0"/>
              </a:rPr>
              <a:t>These are basic concepts in Catholic </a:t>
            </a:r>
            <a:r>
              <a:rPr lang="en-US" sz="2400" i="1" dirty="0">
                <a:effectLst/>
                <a:latin typeface="Times New Roman" panose="02020603050405020304" pitchFamily="18" charset="0"/>
                <a:ea typeface="Aptos" panose="020B0004020202020204" pitchFamily="34" charset="0"/>
              </a:rPr>
              <a:t>moral theology</a:t>
            </a:r>
            <a:r>
              <a:rPr lang="en-US" sz="2400" dirty="0">
                <a:effectLst/>
                <a:latin typeface="Times New Roman" panose="02020603050405020304" pitchFamily="18" charset="0"/>
                <a:ea typeface="Aptos" panose="020B0004020202020204" pitchFamily="34" charset="0"/>
              </a:rPr>
              <a:t>:</a:t>
            </a:r>
          </a:p>
          <a:p>
            <a:pPr>
              <a:lnSpc>
                <a:spcPct val="115000"/>
              </a:lnSpc>
              <a:spcAft>
                <a:spcPts val="800"/>
              </a:spcAft>
            </a:pPr>
            <a:endParaRPr lang="en-US" sz="24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15000"/>
              </a:lnSpc>
              <a:spcAft>
                <a:spcPts val="800"/>
              </a:spcAft>
            </a:pPr>
            <a:r>
              <a:rPr lang="en-US" sz="2400" b="1" dirty="0">
                <a:effectLst/>
                <a:latin typeface="Times New Roman" panose="02020603050405020304" pitchFamily="18" charset="0"/>
                <a:ea typeface="Aptos" panose="020B0004020202020204" pitchFamily="34" charset="0"/>
              </a:rPr>
              <a:t>Truth</a:t>
            </a:r>
            <a:r>
              <a:rPr lang="en-US" sz="2400" dirty="0">
                <a:effectLst/>
                <a:latin typeface="Times New Roman" panose="02020603050405020304" pitchFamily="18" charset="0"/>
                <a:ea typeface="Aptos" panose="020B0004020202020204" pitchFamily="34" charset="0"/>
              </a:rPr>
              <a:t>: </a:t>
            </a:r>
            <a:r>
              <a:rPr lang="en-US" sz="2400" kern="0" dirty="0">
                <a:solidFill>
                  <a:srgbClr val="374151"/>
                </a:solidFill>
                <a:effectLst/>
                <a:latin typeface="Times New Roman" panose="02020603050405020304" pitchFamily="18" charset="0"/>
                <a:ea typeface="Times New Roman" panose="02020603050405020304" pitchFamily="18" charset="0"/>
              </a:rPr>
              <a:t>We believe that moral truth is </a:t>
            </a:r>
            <a:r>
              <a:rPr lang="en-US" sz="2400" i="1" u="sng" kern="0" dirty="0">
                <a:solidFill>
                  <a:srgbClr val="374151"/>
                </a:solidFill>
                <a:effectLst/>
                <a:latin typeface="Times New Roman" panose="02020603050405020304" pitchFamily="18" charset="0"/>
                <a:ea typeface="Times New Roman" panose="02020603050405020304" pitchFamily="18" charset="0"/>
              </a:rPr>
              <a:t>objective</a:t>
            </a:r>
            <a:r>
              <a:rPr lang="en-US" sz="2400" kern="0" dirty="0">
                <a:solidFill>
                  <a:srgbClr val="374151"/>
                </a:solidFill>
                <a:effectLst/>
                <a:latin typeface="Times New Roman" panose="02020603050405020304" pitchFamily="18" charset="0"/>
                <a:ea typeface="Times New Roman" panose="02020603050405020304" pitchFamily="18" charset="0"/>
              </a:rPr>
              <a:t>, and not relative to the subjective whims of culture or taste. It is always valid &amp; everywhere. God is the ultimate source of all moral truth.</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9306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449484-7CCF-58C2-D5A1-C3502D8A72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1A44AD-A078-B5DD-53EF-DE2FF01B0C01}"/>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9B418EF4-44C6-B822-28C0-E0E8B15AC8CB}"/>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ECE43F35-097D-659B-8D6B-F3B818E03AD7}"/>
              </a:ext>
            </a:extLst>
          </p:cNvPr>
          <p:cNvSpPr>
            <a:spLocks noGrp="1"/>
          </p:cNvSpPr>
          <p:nvPr>
            <p:ph type="sldNum" sz="quarter" idx="12"/>
          </p:nvPr>
        </p:nvSpPr>
        <p:spPr/>
        <p:txBody>
          <a:bodyPr/>
          <a:lstStyle/>
          <a:p>
            <a:fld id="{13E4AA86-8703-454E-B8CD-5341B2B94ABB}" type="slidenum">
              <a:rPr lang="en-US" smtClean="0"/>
              <a:t>21</a:t>
            </a:fld>
            <a:endParaRPr lang="en-US"/>
          </a:p>
        </p:txBody>
      </p:sp>
      <p:sp>
        <p:nvSpPr>
          <p:cNvPr id="3" name="TextBox 2">
            <a:extLst>
              <a:ext uri="{FF2B5EF4-FFF2-40B4-BE49-F238E27FC236}">
                <a16:creationId xmlns:a16="http://schemas.microsoft.com/office/drawing/2014/main" id="{2A017904-129C-783F-E6EF-5391D4599562}"/>
              </a:ext>
            </a:extLst>
          </p:cNvPr>
          <p:cNvSpPr txBox="1"/>
          <p:nvPr/>
        </p:nvSpPr>
        <p:spPr>
          <a:xfrm>
            <a:off x="795528" y="1863912"/>
            <a:ext cx="10600944" cy="2397323"/>
          </a:xfrm>
          <a:prstGeom prst="rect">
            <a:avLst/>
          </a:prstGeom>
          <a:noFill/>
        </p:spPr>
        <p:txBody>
          <a:bodyPr wrap="square" rtlCol="0">
            <a:spAutoFit/>
          </a:bodyPr>
          <a:lstStyle/>
          <a:p>
            <a:pPr marL="0" marR="0">
              <a:lnSpc>
                <a:spcPct val="115000"/>
              </a:lnSpc>
              <a:spcAft>
                <a:spcPts val="800"/>
              </a:spcAft>
            </a:pPr>
            <a:r>
              <a:rPr lang="en-US" sz="2400" dirty="0">
                <a:effectLst/>
                <a:latin typeface="Times New Roman" panose="02020603050405020304" pitchFamily="18" charset="0"/>
                <a:ea typeface="Aptos" panose="020B0004020202020204" pitchFamily="34" charset="0"/>
              </a:rPr>
              <a:t>These are basic concepts in Catholic </a:t>
            </a:r>
            <a:r>
              <a:rPr lang="en-US" sz="2400" i="1" dirty="0">
                <a:effectLst/>
                <a:latin typeface="Times New Roman" panose="02020603050405020304" pitchFamily="18" charset="0"/>
                <a:ea typeface="Aptos" panose="020B0004020202020204" pitchFamily="34" charset="0"/>
              </a:rPr>
              <a:t>moral theology</a:t>
            </a:r>
            <a:r>
              <a:rPr lang="en-US" sz="2400" dirty="0">
                <a:effectLst/>
                <a:latin typeface="Times New Roman" panose="02020603050405020304" pitchFamily="18" charset="0"/>
                <a:ea typeface="Aptos" panose="020B0004020202020204" pitchFamily="34" charset="0"/>
              </a:rPr>
              <a:t>:</a:t>
            </a:r>
          </a:p>
          <a:p>
            <a:pPr>
              <a:lnSpc>
                <a:spcPct val="115000"/>
              </a:lnSpc>
              <a:spcAft>
                <a:spcPts val="800"/>
              </a:spcAft>
            </a:pPr>
            <a:endParaRPr lang="en-US" sz="24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Natural Law</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People have an innate sense of basic moral truth. Using human reason, we can deduce the principles of this </a:t>
            </a:r>
            <a:r>
              <a:rPr lang="en-US" sz="2400" i="1" u="sng"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natural law</a:t>
            </a: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 But because sin clouds our vision of the truth, God has chosen to directly reveal the law to 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829238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43BF4D-1865-21D8-5B29-614B807999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A4A241-BFBF-7916-2388-DDF81FA8BC0E}"/>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CE9EDEF6-827A-A273-6245-145C901DB8FC}"/>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79D2133F-3C5E-61A2-2589-E00767B49934}"/>
              </a:ext>
            </a:extLst>
          </p:cNvPr>
          <p:cNvSpPr>
            <a:spLocks noGrp="1"/>
          </p:cNvSpPr>
          <p:nvPr>
            <p:ph type="sldNum" sz="quarter" idx="12"/>
          </p:nvPr>
        </p:nvSpPr>
        <p:spPr/>
        <p:txBody>
          <a:bodyPr/>
          <a:lstStyle/>
          <a:p>
            <a:fld id="{13E4AA86-8703-454E-B8CD-5341B2B94ABB}" type="slidenum">
              <a:rPr lang="en-US" smtClean="0"/>
              <a:t>22</a:t>
            </a:fld>
            <a:endParaRPr lang="en-US"/>
          </a:p>
        </p:txBody>
      </p:sp>
      <p:sp>
        <p:nvSpPr>
          <p:cNvPr id="3" name="TextBox 2">
            <a:extLst>
              <a:ext uri="{FF2B5EF4-FFF2-40B4-BE49-F238E27FC236}">
                <a16:creationId xmlns:a16="http://schemas.microsoft.com/office/drawing/2014/main" id="{6F301107-5709-B581-0698-5C9DF0B93A0A}"/>
              </a:ext>
            </a:extLst>
          </p:cNvPr>
          <p:cNvSpPr txBox="1"/>
          <p:nvPr/>
        </p:nvSpPr>
        <p:spPr>
          <a:xfrm>
            <a:off x="795528" y="1863912"/>
            <a:ext cx="10600944" cy="2822055"/>
          </a:xfrm>
          <a:prstGeom prst="rect">
            <a:avLst/>
          </a:prstGeom>
          <a:noFill/>
        </p:spPr>
        <p:txBody>
          <a:bodyPr wrap="square" rtlCol="0">
            <a:spAutoFit/>
          </a:bodyPr>
          <a:lstStyle/>
          <a:p>
            <a:pPr marL="0" marR="0">
              <a:lnSpc>
                <a:spcPct val="115000"/>
              </a:lnSpc>
              <a:spcAft>
                <a:spcPts val="800"/>
              </a:spcAft>
            </a:pPr>
            <a:r>
              <a:rPr lang="en-US" sz="2400" dirty="0">
                <a:effectLst/>
                <a:latin typeface="Times New Roman" panose="02020603050405020304" pitchFamily="18" charset="0"/>
                <a:ea typeface="Aptos" panose="020B0004020202020204" pitchFamily="34" charset="0"/>
              </a:rPr>
              <a:t>These are basic concepts in Catholic </a:t>
            </a:r>
            <a:r>
              <a:rPr lang="en-US" sz="2400" i="1" dirty="0">
                <a:effectLst/>
                <a:latin typeface="Times New Roman" panose="02020603050405020304" pitchFamily="18" charset="0"/>
                <a:ea typeface="Aptos" panose="020B0004020202020204" pitchFamily="34" charset="0"/>
              </a:rPr>
              <a:t>moral theology</a:t>
            </a:r>
            <a:r>
              <a:rPr lang="en-US" sz="2400" dirty="0">
                <a:effectLst/>
                <a:latin typeface="Times New Roman" panose="02020603050405020304" pitchFamily="18" charset="0"/>
                <a:ea typeface="Aptos" panose="020B0004020202020204" pitchFamily="34" charset="0"/>
              </a:rPr>
              <a:t>:</a:t>
            </a:r>
          </a:p>
          <a:p>
            <a:pPr>
              <a:lnSpc>
                <a:spcPct val="115000"/>
              </a:lnSpc>
              <a:spcAft>
                <a:spcPts val="800"/>
              </a:spcAft>
            </a:pPr>
            <a:endParaRPr lang="en-US" sz="24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Conscience</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We use our natural facility called </a:t>
            </a:r>
            <a:r>
              <a:rPr lang="en-US" sz="2400" i="1" u="sng"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conscience</a:t>
            </a: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 to apply the general principles of the law to specific situations, judging specific actions to be right or wrong in accordance with objective law. (Conscience is not the source of those moral principles!)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42264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F729A-EBAE-A53C-C15E-0788A93AE9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35E99F-2D52-B9CE-0D59-5EF7EE8552DC}"/>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57CD5D2E-3631-CA65-76D9-668E94DD1C6E}"/>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362DAB80-141F-AEF5-8120-8CD752EBB3CF}"/>
              </a:ext>
            </a:extLst>
          </p:cNvPr>
          <p:cNvSpPr>
            <a:spLocks noGrp="1"/>
          </p:cNvSpPr>
          <p:nvPr>
            <p:ph type="sldNum" sz="quarter" idx="12"/>
          </p:nvPr>
        </p:nvSpPr>
        <p:spPr/>
        <p:txBody>
          <a:bodyPr/>
          <a:lstStyle/>
          <a:p>
            <a:fld id="{13E4AA86-8703-454E-B8CD-5341B2B94ABB}" type="slidenum">
              <a:rPr lang="en-US" smtClean="0"/>
              <a:t>23</a:t>
            </a:fld>
            <a:endParaRPr lang="en-US"/>
          </a:p>
        </p:txBody>
      </p:sp>
      <p:sp>
        <p:nvSpPr>
          <p:cNvPr id="3" name="TextBox 2">
            <a:extLst>
              <a:ext uri="{FF2B5EF4-FFF2-40B4-BE49-F238E27FC236}">
                <a16:creationId xmlns:a16="http://schemas.microsoft.com/office/drawing/2014/main" id="{B3B67278-F8DF-E699-667F-B30180DC3E30}"/>
              </a:ext>
            </a:extLst>
          </p:cNvPr>
          <p:cNvSpPr txBox="1"/>
          <p:nvPr/>
        </p:nvSpPr>
        <p:spPr>
          <a:xfrm>
            <a:off x="795528" y="1863912"/>
            <a:ext cx="10600944" cy="3246786"/>
          </a:xfrm>
          <a:prstGeom prst="rect">
            <a:avLst/>
          </a:prstGeom>
          <a:noFill/>
        </p:spPr>
        <p:txBody>
          <a:bodyPr wrap="square" rtlCol="0">
            <a:spAutoFit/>
          </a:bodyPr>
          <a:lstStyle/>
          <a:p>
            <a:pPr marL="0" marR="0">
              <a:lnSpc>
                <a:spcPct val="115000"/>
              </a:lnSpc>
              <a:spcAft>
                <a:spcPts val="800"/>
              </a:spcAft>
            </a:pP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Understanding these basic principles of Catholic morality will help you avoid a lot of trouble. (Believe me, it's hard enough to avoid trouble even when you do understand these!)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Okay, so Catholic morality does have an actual moral code that you need to know!</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But just remember; this moral code does not represent the summit of Catholic morality. It is a description of the most basic requirements of the command to love God and love neighbor.</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26243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36811-55BB-871F-95CB-5063851018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C91D2E-ACAB-463B-465D-70AAB37B78DB}"/>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F883DFB1-9850-2977-C822-F68F65D37DAC}"/>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DE2CC131-859C-16C1-BA9A-053249ED4593}"/>
              </a:ext>
            </a:extLst>
          </p:cNvPr>
          <p:cNvSpPr>
            <a:spLocks noGrp="1"/>
          </p:cNvSpPr>
          <p:nvPr>
            <p:ph type="sldNum" sz="quarter" idx="12"/>
          </p:nvPr>
        </p:nvSpPr>
        <p:spPr/>
        <p:txBody>
          <a:bodyPr/>
          <a:lstStyle/>
          <a:p>
            <a:fld id="{13E4AA86-8703-454E-B8CD-5341B2B94ABB}" type="slidenum">
              <a:rPr lang="en-US" smtClean="0"/>
              <a:t>24</a:t>
            </a:fld>
            <a:endParaRPr lang="en-US"/>
          </a:p>
        </p:txBody>
      </p:sp>
      <p:sp>
        <p:nvSpPr>
          <p:cNvPr id="3" name="TextBox 2">
            <a:extLst>
              <a:ext uri="{FF2B5EF4-FFF2-40B4-BE49-F238E27FC236}">
                <a16:creationId xmlns:a16="http://schemas.microsoft.com/office/drawing/2014/main" id="{CDBF6D9F-61DA-BEEE-FFCC-EA169AD851EE}"/>
              </a:ext>
            </a:extLst>
          </p:cNvPr>
          <p:cNvSpPr txBox="1"/>
          <p:nvPr/>
        </p:nvSpPr>
        <p:spPr>
          <a:xfrm>
            <a:off x="795528" y="1863912"/>
            <a:ext cx="10600944" cy="1550746"/>
          </a:xfrm>
          <a:prstGeom prst="rect">
            <a:avLst/>
          </a:prstGeom>
          <a:noFill/>
        </p:spPr>
        <p:txBody>
          <a:bodyPr wrap="square" rtlCol="0">
            <a:spAutoFit/>
          </a:bodyPr>
          <a:lstStyle/>
          <a:p>
            <a:pPr marL="0" marR="0">
              <a:lnSpc>
                <a:spcPct val="115000"/>
              </a:lnSpc>
              <a:spcAft>
                <a:spcPts val="800"/>
              </a:spcAft>
            </a:pPr>
            <a:endParaRPr lang="en-US" sz="2400" kern="0" dirty="0">
              <a:solidFill>
                <a:srgbClr val="374151"/>
              </a:solidFill>
              <a:latin typeface="Times New Roman" panose="02020603050405020304" pitchFamily="18"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0" dirty="0">
                <a:solidFill>
                  <a:srgbClr val="374151"/>
                </a:solidFill>
                <a:effectLst/>
                <a:latin typeface="Times New Roman" panose="02020603050405020304" pitchFamily="18" charset="0"/>
                <a:ea typeface="Aptos" panose="020B0004020202020204" pitchFamily="34" charset="0"/>
                <a:cs typeface="Times New Roman" panose="02020603050405020304" pitchFamily="18" charset="0"/>
              </a:rPr>
              <a:t>Some basic helps are found in several places in scripture and Catholic teaching;</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80409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D96AD2-7958-26E8-1545-124C5CB47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95885F-86E6-9F64-53D6-17C1670E0EF6}"/>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E0BCD695-B945-22AA-D27D-A48E32843F17}"/>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0F5C732F-D8C8-1197-08D3-8ADC54EA6E84}"/>
              </a:ext>
            </a:extLst>
          </p:cNvPr>
          <p:cNvSpPr>
            <a:spLocks noGrp="1"/>
          </p:cNvSpPr>
          <p:nvPr>
            <p:ph type="sldNum" sz="quarter" idx="12"/>
          </p:nvPr>
        </p:nvSpPr>
        <p:spPr/>
        <p:txBody>
          <a:bodyPr/>
          <a:lstStyle/>
          <a:p>
            <a:fld id="{13E4AA86-8703-454E-B8CD-5341B2B94ABB}" type="slidenum">
              <a:rPr lang="en-US" smtClean="0"/>
              <a:t>25</a:t>
            </a:fld>
            <a:endParaRPr lang="en-US"/>
          </a:p>
        </p:txBody>
      </p:sp>
      <p:sp>
        <p:nvSpPr>
          <p:cNvPr id="3" name="TextBox 2">
            <a:extLst>
              <a:ext uri="{FF2B5EF4-FFF2-40B4-BE49-F238E27FC236}">
                <a16:creationId xmlns:a16="http://schemas.microsoft.com/office/drawing/2014/main" id="{A5B26ADF-005D-9CA0-CDAA-C299216AA726}"/>
              </a:ext>
            </a:extLst>
          </p:cNvPr>
          <p:cNvSpPr txBox="1"/>
          <p:nvPr/>
        </p:nvSpPr>
        <p:spPr>
          <a:xfrm>
            <a:off x="795528" y="1863912"/>
            <a:ext cx="10600944" cy="4910575"/>
          </a:xfrm>
          <a:prstGeom prst="rect">
            <a:avLst/>
          </a:prstGeom>
          <a:noFill/>
        </p:spPr>
        <p:txBody>
          <a:bodyPr wrap="square" rtlCol="0">
            <a:spAutoFit/>
          </a:bodyPr>
          <a:lstStyle/>
          <a:p>
            <a:pPr marL="0" marR="0">
              <a:lnSpc>
                <a:spcPct val="115000"/>
              </a:lnSpc>
              <a:spcAft>
                <a:spcPts val="800"/>
              </a:spcAft>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Here is the basic content of these "minimum requirements", the moral law:</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800" b="1"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Ten Commandments</a:t>
            </a: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(PNCC Catechism for Confirmation 9/1/2011) </a:t>
            </a:r>
            <a:r>
              <a:rPr lang="en-US" sz="1800" kern="0" dirty="0">
                <a:solidFill>
                  <a:srgbClr val="374151"/>
                </a:solidFill>
                <a:effectLst/>
                <a:latin typeface="Times New Roman" panose="02020603050405020304" pitchFamily="18" charset="0"/>
                <a:ea typeface="Times New Roman" panose="02020603050405020304" pitchFamily="18" charset="0"/>
              </a:rPr>
              <a:t>describe "the conditions of a life freed from the slavery of sin“</a:t>
            </a: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Thou shalt have no other gods before Me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Thou shat not take the Name of the Lord thy God in vain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Remember to keep Holy the Sabbath day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Honor thy Father and thy Mother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Thou Shalt not Kill</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Thou Shalt Not Commit Adultery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Thou Shalt Not Steal</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Thou Shalt Not Bear False Witness Against Thy Neighbor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Thou Shalt Not Covet Thy Neighbor’s Wife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arenR"/>
            </a:pPr>
            <a:r>
              <a:rPr lang="en-US" sz="18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Thou Shalt Not Covet Thy Neighbor’s Goods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8751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D9C11D-C5E4-2642-6D79-A5467D7523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CBD47-6790-CA14-9413-095932E287F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2EFCB767-6AC8-2BF3-4B32-DA21C265450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C4F53050-283E-5490-8CBE-36630E55E063}"/>
              </a:ext>
            </a:extLst>
          </p:cNvPr>
          <p:cNvSpPr>
            <a:spLocks noGrp="1"/>
          </p:cNvSpPr>
          <p:nvPr>
            <p:ph type="sldNum" sz="quarter" idx="12"/>
          </p:nvPr>
        </p:nvSpPr>
        <p:spPr/>
        <p:txBody>
          <a:bodyPr/>
          <a:lstStyle/>
          <a:p>
            <a:fld id="{13E4AA86-8703-454E-B8CD-5341B2B94ABB}" type="slidenum">
              <a:rPr lang="en-US" smtClean="0"/>
              <a:t>26</a:t>
            </a:fld>
            <a:endParaRPr lang="en-US"/>
          </a:p>
        </p:txBody>
      </p:sp>
      <p:sp>
        <p:nvSpPr>
          <p:cNvPr id="3" name="TextBox 2">
            <a:extLst>
              <a:ext uri="{FF2B5EF4-FFF2-40B4-BE49-F238E27FC236}">
                <a16:creationId xmlns:a16="http://schemas.microsoft.com/office/drawing/2014/main" id="{0A5338C2-10DE-258A-8599-5AA801BA0B32}"/>
              </a:ext>
            </a:extLst>
          </p:cNvPr>
          <p:cNvSpPr txBox="1"/>
          <p:nvPr/>
        </p:nvSpPr>
        <p:spPr>
          <a:xfrm>
            <a:off x="752856" y="1836480"/>
            <a:ext cx="10600944" cy="461665"/>
          </a:xfrm>
          <a:prstGeom prst="rect">
            <a:avLst/>
          </a:prstGeom>
          <a:noFill/>
        </p:spPr>
        <p:txBody>
          <a:bodyPr wrap="square" rtlCol="0">
            <a:spAutoFit/>
          </a:bodyPr>
          <a:lstStyle/>
          <a:p>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Examples we may not think are part of Moral teaching:</a:t>
            </a:r>
          </a:p>
        </p:txBody>
      </p:sp>
    </p:spTree>
    <p:extLst>
      <p:ext uri="{BB962C8B-B14F-4D97-AF65-F5344CB8AC3E}">
        <p14:creationId xmlns:p14="http://schemas.microsoft.com/office/powerpoint/2010/main" val="1776476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AC9C2-54CA-EEC9-5D81-CC6D7352FF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032281-B0F4-E7FE-9C1D-76945A2C9BF1}"/>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C79CB244-072C-378D-64B3-A45CC2303BB7}"/>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BBF76B29-DE60-C2A4-9756-82A62B47A412}"/>
              </a:ext>
            </a:extLst>
          </p:cNvPr>
          <p:cNvSpPr>
            <a:spLocks noGrp="1"/>
          </p:cNvSpPr>
          <p:nvPr>
            <p:ph type="sldNum" sz="quarter" idx="12"/>
          </p:nvPr>
        </p:nvSpPr>
        <p:spPr/>
        <p:txBody>
          <a:bodyPr/>
          <a:lstStyle/>
          <a:p>
            <a:fld id="{13E4AA86-8703-454E-B8CD-5341B2B94ABB}" type="slidenum">
              <a:rPr lang="en-US" smtClean="0"/>
              <a:t>27</a:t>
            </a:fld>
            <a:endParaRPr lang="en-US"/>
          </a:p>
        </p:txBody>
      </p:sp>
      <p:sp>
        <p:nvSpPr>
          <p:cNvPr id="3" name="TextBox 2">
            <a:extLst>
              <a:ext uri="{FF2B5EF4-FFF2-40B4-BE49-F238E27FC236}">
                <a16:creationId xmlns:a16="http://schemas.microsoft.com/office/drawing/2014/main" id="{2BA4B560-6D18-200C-4849-88CE49850A7C}"/>
              </a:ext>
            </a:extLst>
          </p:cNvPr>
          <p:cNvSpPr txBox="1"/>
          <p:nvPr/>
        </p:nvSpPr>
        <p:spPr>
          <a:xfrm>
            <a:off x="752856" y="1836480"/>
            <a:ext cx="10600944" cy="1200329"/>
          </a:xfrm>
          <a:prstGeom prst="rect">
            <a:avLst/>
          </a:prstGeom>
          <a:noFill/>
        </p:spPr>
        <p:txBody>
          <a:bodyPr wrap="square" rtlCol="0">
            <a:spAutoFit/>
          </a:bodyPr>
          <a:lstStyle/>
          <a:p>
            <a:pPr marL="0" marR="0">
              <a:spcAft>
                <a:spcPts val="1200"/>
              </a:spcAft>
            </a:pPr>
            <a:r>
              <a:rPr lang="en-US" sz="2400" dirty="0">
                <a:solidFill>
                  <a:srgbClr val="333333"/>
                </a:solidFill>
                <a:effectLst/>
                <a:latin typeface="Times New Roman" panose="02020603050405020304" pitchFamily="18" charset="0"/>
                <a:ea typeface="Times New Roman" panose="02020603050405020304" pitchFamily="18" charset="0"/>
              </a:rPr>
              <a:t>The topic was street safety and how to slow traffic on our streets. At the end, a friend of mine leaned over to me and wondered to me why people were so heated about it. “It is just a matter of traffic, not some major moral issue,” he said.</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132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57B26-C573-9692-E462-3CC5E51873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A0A24A-588F-F627-7BA9-2A66F99C7A0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7436E12D-D161-EBEA-7B81-93CCC5AC004E}"/>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56B48341-A7C6-A22E-B25C-FCE023D3F69D}"/>
              </a:ext>
            </a:extLst>
          </p:cNvPr>
          <p:cNvSpPr>
            <a:spLocks noGrp="1"/>
          </p:cNvSpPr>
          <p:nvPr>
            <p:ph type="sldNum" sz="quarter" idx="12"/>
          </p:nvPr>
        </p:nvSpPr>
        <p:spPr/>
        <p:txBody>
          <a:bodyPr/>
          <a:lstStyle/>
          <a:p>
            <a:fld id="{13E4AA86-8703-454E-B8CD-5341B2B94ABB}" type="slidenum">
              <a:rPr lang="en-US" smtClean="0"/>
              <a:t>28</a:t>
            </a:fld>
            <a:endParaRPr lang="en-US"/>
          </a:p>
        </p:txBody>
      </p:sp>
      <p:sp>
        <p:nvSpPr>
          <p:cNvPr id="3" name="TextBox 2">
            <a:extLst>
              <a:ext uri="{FF2B5EF4-FFF2-40B4-BE49-F238E27FC236}">
                <a16:creationId xmlns:a16="http://schemas.microsoft.com/office/drawing/2014/main" id="{9DE06F3E-EB42-2EDB-7925-7DB9FDD9E4E3}"/>
              </a:ext>
            </a:extLst>
          </p:cNvPr>
          <p:cNvSpPr txBox="1"/>
          <p:nvPr/>
        </p:nvSpPr>
        <p:spPr>
          <a:xfrm>
            <a:off x="752856" y="1836480"/>
            <a:ext cx="10600944" cy="2308324"/>
          </a:xfrm>
          <a:prstGeom prst="rect">
            <a:avLst/>
          </a:prstGeom>
          <a:noFill/>
        </p:spPr>
        <p:txBody>
          <a:bodyPr wrap="square" rtlCol="0">
            <a:spAutoFit/>
          </a:bodyPr>
          <a:lstStyle/>
          <a:p>
            <a:pPr marL="0" marR="0">
              <a:spcAft>
                <a:spcPts val="1200"/>
              </a:spcAft>
            </a:pPr>
            <a:r>
              <a:rPr lang="en-US" sz="2400" dirty="0">
                <a:solidFill>
                  <a:srgbClr val="333333"/>
                </a:solidFill>
                <a:effectLst/>
                <a:latin typeface="Times New Roman" panose="02020603050405020304" pitchFamily="18" charset="0"/>
                <a:ea typeface="Aptos" panose="020B0004020202020204" pitchFamily="34" charset="0"/>
              </a:rPr>
              <a:t>But all human acts are moral in character; we act rightly or wrongly while pursuing good or bad ends. How we drive and how we manage our roads is a shared practice which shapes a large amount of our lives. The decisions we make on the road—or about our roads—structure our neighborhoods and our broader polity. Most importantly, life and limb are implicated in our driving actions, decisions, and policies.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953675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91367-C8C0-309B-E0E8-76AC0E8B36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8C5D-4070-7374-B315-579DDF254F27}"/>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B9E5E9FD-68BF-6A5C-2722-EC2C1F1BB200}"/>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3C17CD40-3354-1C83-ECC0-E7C9EEAFF66C}"/>
              </a:ext>
            </a:extLst>
          </p:cNvPr>
          <p:cNvSpPr>
            <a:spLocks noGrp="1"/>
          </p:cNvSpPr>
          <p:nvPr>
            <p:ph type="sldNum" sz="quarter" idx="12"/>
          </p:nvPr>
        </p:nvSpPr>
        <p:spPr/>
        <p:txBody>
          <a:bodyPr/>
          <a:lstStyle/>
          <a:p>
            <a:fld id="{13E4AA86-8703-454E-B8CD-5341B2B94ABB}" type="slidenum">
              <a:rPr lang="en-US" smtClean="0"/>
              <a:t>29</a:t>
            </a:fld>
            <a:endParaRPr lang="en-US"/>
          </a:p>
        </p:txBody>
      </p:sp>
      <p:sp>
        <p:nvSpPr>
          <p:cNvPr id="3" name="TextBox 2">
            <a:extLst>
              <a:ext uri="{FF2B5EF4-FFF2-40B4-BE49-F238E27FC236}">
                <a16:creationId xmlns:a16="http://schemas.microsoft.com/office/drawing/2014/main" id="{8F9FCC54-BE25-3151-88E9-10669626AC8D}"/>
              </a:ext>
            </a:extLst>
          </p:cNvPr>
          <p:cNvSpPr txBox="1"/>
          <p:nvPr/>
        </p:nvSpPr>
        <p:spPr>
          <a:xfrm>
            <a:off x="752856" y="1836480"/>
            <a:ext cx="10600944" cy="1938992"/>
          </a:xfrm>
          <a:prstGeom prst="rect">
            <a:avLst/>
          </a:prstGeom>
          <a:noFill/>
        </p:spPr>
        <p:txBody>
          <a:bodyPr wrap="square" rtlCol="0">
            <a:spAutoFit/>
          </a:bodyPr>
          <a:lstStyle/>
          <a:p>
            <a:pPr marL="0" marR="0">
              <a:spcAft>
                <a:spcPts val="1200"/>
              </a:spcAft>
            </a:pPr>
            <a:r>
              <a:rPr lang="en-US" sz="2400" dirty="0">
                <a:solidFill>
                  <a:srgbClr val="333333"/>
                </a:solidFill>
                <a:effectLst/>
                <a:latin typeface="Times New Roman" panose="02020603050405020304" pitchFamily="18" charset="0"/>
                <a:ea typeface="Times New Roman" panose="02020603050405020304" pitchFamily="18" charset="0"/>
              </a:rPr>
              <a:t>Too many of us think of too many matters as morality free zones, areas of human life that lack the ethical import which would require self-examination, shared deliberation, and direct concerns for others. This is perhaps worst exemplified with issues around road safety. To drive, or consider matters of road safety and efficiency, directly impacts life and limb.</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59547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114D8-ADA9-707A-E9D7-A13062C623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887AE5-1F67-B302-F2A6-2A37E96FBF8C}"/>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7579F42D-E693-A979-BBE0-F2E704DE3DAA}"/>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DE9DA324-63DC-ABC2-B8FB-9EBBFAC85F28}"/>
              </a:ext>
            </a:extLst>
          </p:cNvPr>
          <p:cNvSpPr>
            <a:spLocks noGrp="1"/>
          </p:cNvSpPr>
          <p:nvPr>
            <p:ph type="sldNum" sz="quarter" idx="12"/>
          </p:nvPr>
        </p:nvSpPr>
        <p:spPr/>
        <p:txBody>
          <a:bodyPr/>
          <a:lstStyle/>
          <a:p>
            <a:fld id="{13E4AA86-8703-454E-B8CD-5341B2B94ABB}" type="slidenum">
              <a:rPr lang="en-US" smtClean="0"/>
              <a:t>3</a:t>
            </a:fld>
            <a:endParaRPr lang="en-US"/>
          </a:p>
        </p:txBody>
      </p:sp>
      <p:sp>
        <p:nvSpPr>
          <p:cNvPr id="3" name="TextBox 2">
            <a:extLst>
              <a:ext uri="{FF2B5EF4-FFF2-40B4-BE49-F238E27FC236}">
                <a16:creationId xmlns:a16="http://schemas.microsoft.com/office/drawing/2014/main" id="{572F0846-EC12-D5BB-629B-D7ADFC5F2488}"/>
              </a:ext>
            </a:extLst>
          </p:cNvPr>
          <p:cNvSpPr txBox="1"/>
          <p:nvPr/>
        </p:nvSpPr>
        <p:spPr>
          <a:xfrm>
            <a:off x="838200" y="1874520"/>
            <a:ext cx="10600944" cy="2891048"/>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 Catholic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Catechism</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starts its section on Catholic morality with St. Leo the Great's beautiful words: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2400" i="1" dirty="0">
                <a:effectLst/>
                <a:latin typeface="Times New Roman" panose="02020603050405020304" pitchFamily="18" charset="0"/>
                <a:ea typeface="Aptos" panose="020B0004020202020204" pitchFamily="34" charset="0"/>
              </a:rPr>
              <a:t>Christian, recognize your dignity and, now that you share in God's own nature, do not return to your former base condition by sinning. Remember who is your head and of whose body you are a member. Never forget that you have been rescued from the power of darkness and brought into the light of the Kingdom of God. (Catechism, #1691)</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566907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42F7BD-9859-52AE-9266-7DF7AC905F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1AAE63-FEE6-B62D-C053-7CD07D4CA39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684EAC5A-32B2-2224-7BC9-B9A33D6316E6}"/>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82EB5756-9712-906C-BA20-1A79F9C67224}"/>
              </a:ext>
            </a:extLst>
          </p:cNvPr>
          <p:cNvSpPr>
            <a:spLocks noGrp="1"/>
          </p:cNvSpPr>
          <p:nvPr>
            <p:ph type="sldNum" sz="quarter" idx="12"/>
          </p:nvPr>
        </p:nvSpPr>
        <p:spPr/>
        <p:txBody>
          <a:bodyPr/>
          <a:lstStyle/>
          <a:p>
            <a:fld id="{13E4AA86-8703-454E-B8CD-5341B2B94ABB}" type="slidenum">
              <a:rPr lang="en-US" smtClean="0"/>
              <a:t>30</a:t>
            </a:fld>
            <a:endParaRPr lang="en-US"/>
          </a:p>
        </p:txBody>
      </p:sp>
      <p:sp>
        <p:nvSpPr>
          <p:cNvPr id="3" name="TextBox 2">
            <a:extLst>
              <a:ext uri="{FF2B5EF4-FFF2-40B4-BE49-F238E27FC236}">
                <a16:creationId xmlns:a16="http://schemas.microsoft.com/office/drawing/2014/main" id="{45ED3EA5-5AFE-F928-D920-EDA50895E67A}"/>
              </a:ext>
            </a:extLst>
          </p:cNvPr>
          <p:cNvSpPr txBox="1"/>
          <p:nvPr/>
        </p:nvSpPr>
        <p:spPr>
          <a:xfrm>
            <a:off x="752856" y="1836480"/>
            <a:ext cx="10600944" cy="2215991"/>
          </a:xfrm>
          <a:prstGeom prst="rect">
            <a:avLst/>
          </a:prstGeom>
          <a:noFill/>
        </p:spPr>
        <p:txBody>
          <a:bodyPr wrap="square" rtlCol="0">
            <a:spAutoFit/>
          </a:bodyPr>
          <a:lstStyle/>
          <a:p>
            <a:pPr marL="0" marR="0">
              <a:spcAft>
                <a:spcPts val="1200"/>
              </a:spcAft>
            </a:pPr>
            <a:r>
              <a:rPr lang="en-US" sz="2400" dirty="0">
                <a:solidFill>
                  <a:srgbClr val="333333"/>
                </a:solidFill>
                <a:effectLst/>
                <a:latin typeface="Times New Roman" panose="02020603050405020304" pitchFamily="18" charset="0"/>
                <a:ea typeface="Aptos" panose="020B0004020202020204" pitchFamily="34" charset="0"/>
                <a:cs typeface="Times New Roman" panose="02020603050405020304" pitchFamily="18" charset="0"/>
              </a:rPr>
              <a:t>To be indifferent to that is to be indifferent to the dignity of life. For Catholics in particular, we need to seriously consider our moral obligations when it comes to driving and legislating regarding our roads. These practices need to be shaped by moral theology especially considering principles of love, the fostering of a culture of life, and natural law. </a:t>
            </a:r>
            <a:r>
              <a:rPr lang="en-US" sz="1800" dirty="0">
                <a:solidFill>
                  <a:srgbClr val="333333"/>
                </a:solidFill>
                <a:effectLst/>
                <a:latin typeface="Aptos" panose="020B0004020202020204" pitchFamily="34" charset="0"/>
                <a:ea typeface="Aptos" panose="020B0004020202020204" pitchFamily="34" charset="0"/>
                <a:cs typeface="Times New Roman" panose="02020603050405020304" pitchFamily="18" charset="0"/>
              </a:rPr>
              <a:t>(</a:t>
            </a:r>
            <a:r>
              <a:rPr lang="en-US" sz="1800" u="sng" dirty="0">
                <a:solidFill>
                  <a:srgbClr val="333333"/>
                </a:solidFill>
                <a:effectLst/>
                <a:latin typeface="Aptos" panose="020B0004020202020204" pitchFamily="34" charset="0"/>
                <a:ea typeface="Aptos" panose="020B0004020202020204" pitchFamily="34" charset="0"/>
                <a:cs typeface="Times New Roman" panose="02020603050405020304" pitchFamily="18" charset="0"/>
                <a:hlinkClick r:id="rId2"/>
              </a:rPr>
              <a:t>https://churchlifejournal.nd.edu/articles/drive-ethically-on-the-morality-of-speeding/</a:t>
            </a:r>
            <a:r>
              <a:rPr lang="en-US" sz="1800" dirty="0">
                <a:solidFill>
                  <a:srgbClr val="333333"/>
                </a:solidFill>
                <a:effectLst/>
                <a:latin typeface="Aptos" panose="020B0004020202020204" pitchFamily="34" charset="0"/>
                <a:ea typeface="Aptos" panose="020B0004020202020204" pitchFamily="34"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5969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CAF47E-F949-F53D-221C-1F4CC01126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255633-2E18-38AA-C45D-EBC5FBA1B2E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700BBEE5-7A3C-55DC-6D24-DA8DD4EB61DF}"/>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0A64C6FF-EE42-9303-D6B4-40649A8A0860}"/>
              </a:ext>
            </a:extLst>
          </p:cNvPr>
          <p:cNvSpPr>
            <a:spLocks noGrp="1"/>
          </p:cNvSpPr>
          <p:nvPr>
            <p:ph type="sldNum" sz="quarter" idx="12"/>
          </p:nvPr>
        </p:nvSpPr>
        <p:spPr/>
        <p:txBody>
          <a:bodyPr/>
          <a:lstStyle/>
          <a:p>
            <a:fld id="{13E4AA86-8703-454E-B8CD-5341B2B94ABB}" type="slidenum">
              <a:rPr lang="en-US" smtClean="0"/>
              <a:t>31</a:t>
            </a:fld>
            <a:endParaRPr lang="en-US"/>
          </a:p>
        </p:txBody>
      </p:sp>
      <p:sp>
        <p:nvSpPr>
          <p:cNvPr id="3" name="TextBox 2">
            <a:extLst>
              <a:ext uri="{FF2B5EF4-FFF2-40B4-BE49-F238E27FC236}">
                <a16:creationId xmlns:a16="http://schemas.microsoft.com/office/drawing/2014/main" id="{C60D2346-1237-4EC5-5470-F8ADAB6EC7E7}"/>
              </a:ext>
            </a:extLst>
          </p:cNvPr>
          <p:cNvSpPr txBox="1"/>
          <p:nvPr/>
        </p:nvSpPr>
        <p:spPr>
          <a:xfrm>
            <a:off x="752856" y="1836480"/>
            <a:ext cx="10600944" cy="2677656"/>
          </a:xfrm>
          <a:prstGeom prst="rect">
            <a:avLst/>
          </a:prstGeom>
          <a:noFill/>
        </p:spPr>
        <p:txBody>
          <a:bodyPr wrap="square" rtlCol="0">
            <a:spAutoFit/>
          </a:bodyPr>
          <a:lstStyle/>
          <a:p>
            <a:pPr marL="0" marR="0">
              <a:spcAft>
                <a:spcPts val="1200"/>
              </a:spcAft>
            </a:pPr>
            <a:r>
              <a:rPr lang="en-US" sz="2400" dirty="0">
                <a:solidFill>
                  <a:srgbClr val="333333"/>
                </a:solidFill>
                <a:effectLst/>
                <a:latin typeface="Times New Roman" panose="02020603050405020304" pitchFamily="18" charset="0"/>
                <a:ea typeface="Aptos" panose="020B0004020202020204" pitchFamily="34" charset="0"/>
              </a:rPr>
              <a:t>Moral theology has traditionally explored how people act in the world (“moral”) in the context of their faith in God (“theology”). This volume purposely examines morality in the context of Christian belief. What difference does faith make in how a person lives his or her life? Surely a person of faith engages in certain distinctive activities, such as going to church, praying, and reading the Bible. But what about the myriad of activities that all people partake in every day, such as eating, facing difficulties, exchanging goods, and making decisions?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940418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5F7976-420D-EB82-AFBC-55918C78D3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94B310-32C2-E7AF-4675-E11D886730E0}"/>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93E0BE38-4FCC-7284-C8E7-66CD4CA3A983}"/>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DA6F856F-542E-537E-46D2-40FA9459DA5D}"/>
              </a:ext>
            </a:extLst>
          </p:cNvPr>
          <p:cNvSpPr>
            <a:spLocks noGrp="1"/>
          </p:cNvSpPr>
          <p:nvPr>
            <p:ph type="sldNum" sz="quarter" idx="12"/>
          </p:nvPr>
        </p:nvSpPr>
        <p:spPr/>
        <p:txBody>
          <a:bodyPr/>
          <a:lstStyle/>
          <a:p>
            <a:fld id="{13E4AA86-8703-454E-B8CD-5341B2B94ABB}" type="slidenum">
              <a:rPr lang="en-US" smtClean="0"/>
              <a:t>32</a:t>
            </a:fld>
            <a:endParaRPr lang="en-US"/>
          </a:p>
        </p:txBody>
      </p:sp>
      <p:sp>
        <p:nvSpPr>
          <p:cNvPr id="3" name="TextBox 2">
            <a:extLst>
              <a:ext uri="{FF2B5EF4-FFF2-40B4-BE49-F238E27FC236}">
                <a16:creationId xmlns:a16="http://schemas.microsoft.com/office/drawing/2014/main" id="{E77EF53E-6AD5-74D5-3E7C-636059C7131F}"/>
              </a:ext>
            </a:extLst>
          </p:cNvPr>
          <p:cNvSpPr txBox="1"/>
          <p:nvPr/>
        </p:nvSpPr>
        <p:spPr>
          <a:xfrm>
            <a:off x="752856" y="1836480"/>
            <a:ext cx="10600944" cy="1846659"/>
          </a:xfrm>
          <a:prstGeom prst="rect">
            <a:avLst/>
          </a:prstGeom>
          <a:noFill/>
        </p:spPr>
        <p:txBody>
          <a:bodyPr wrap="square" rtlCol="0">
            <a:spAutoFit/>
          </a:bodyPr>
          <a:lstStyle/>
          <a:p>
            <a:pPr marL="0" marR="0">
              <a:spcAft>
                <a:spcPts val="1200"/>
              </a:spcAft>
            </a:pPr>
            <a:r>
              <a:rPr lang="en-US" sz="2400" dirty="0">
                <a:solidFill>
                  <a:srgbClr val="333333"/>
                </a:solidFill>
                <a:effectLst/>
                <a:latin typeface="Times New Roman" panose="02020603050405020304" pitchFamily="18" charset="0"/>
                <a:ea typeface="Times New Roman" panose="02020603050405020304" pitchFamily="18" charset="0"/>
              </a:rPr>
              <a:t>Does the person of faith engage in these activities with the same “morality” as everyone else? As is already clear, a life of discipleship is not simply about performing certain types of actions. It is a vocation, a transformation of one’s very self. Such a transformation of course impacts how we act.</a:t>
            </a:r>
            <a:r>
              <a:rPr lang="en-US" sz="24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https://churchlifejournal.nd.edu/articles/moral-virtue-the-grace-of-god-and-discipleship/</a:t>
            </a:r>
            <a:r>
              <a:rPr lang="en-US" sz="1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6198977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C4925-A1D3-CF3F-3EBD-6EFD0BF639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628490-3101-9561-B6FB-807E4D7AAB7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5EDDA075-C354-D197-1E15-45324A7DBED7}"/>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7CB70938-9D3E-3F9A-7A14-B891A8B5F92D}"/>
              </a:ext>
            </a:extLst>
          </p:cNvPr>
          <p:cNvSpPr>
            <a:spLocks noGrp="1"/>
          </p:cNvSpPr>
          <p:nvPr>
            <p:ph type="sldNum" sz="quarter" idx="12"/>
          </p:nvPr>
        </p:nvSpPr>
        <p:spPr/>
        <p:txBody>
          <a:bodyPr/>
          <a:lstStyle/>
          <a:p>
            <a:fld id="{13E4AA86-8703-454E-B8CD-5341B2B94ABB}" type="slidenum">
              <a:rPr lang="en-US" smtClean="0"/>
              <a:t>33</a:t>
            </a:fld>
            <a:endParaRPr lang="en-US"/>
          </a:p>
        </p:txBody>
      </p:sp>
      <p:sp>
        <p:nvSpPr>
          <p:cNvPr id="3" name="TextBox 2">
            <a:extLst>
              <a:ext uri="{FF2B5EF4-FFF2-40B4-BE49-F238E27FC236}">
                <a16:creationId xmlns:a16="http://schemas.microsoft.com/office/drawing/2014/main" id="{2BA19EC3-0925-E2A5-A2D0-7142B4F0ABA2}"/>
              </a:ext>
            </a:extLst>
          </p:cNvPr>
          <p:cNvSpPr txBox="1"/>
          <p:nvPr/>
        </p:nvSpPr>
        <p:spPr>
          <a:xfrm>
            <a:off x="752856" y="1836480"/>
            <a:ext cx="10600944" cy="2954655"/>
          </a:xfrm>
          <a:prstGeom prst="rect">
            <a:avLst/>
          </a:prstGeom>
          <a:noFill/>
        </p:spPr>
        <p:txBody>
          <a:bodyPr wrap="square" rtlCol="0">
            <a:spAutoFit/>
          </a:bodyPr>
          <a:lstStyle/>
          <a:p>
            <a:pPr marL="0" marR="0">
              <a:spcAft>
                <a:spcPts val="1200"/>
              </a:spcAft>
            </a:pPr>
            <a:r>
              <a:rPr lang="en-US" sz="2400" dirty="0">
                <a:solidFill>
                  <a:srgbClr val="333333"/>
                </a:solidFill>
                <a:effectLst/>
                <a:latin typeface="Times New Roman" panose="02020603050405020304" pitchFamily="18" charset="0"/>
                <a:ea typeface="Times New Roman" panose="02020603050405020304" pitchFamily="18" charset="0"/>
              </a:rPr>
              <a:t>Plato, the first great critic of democracy, was not so willing to praise democracy's influence on Athenian society. According to Plato, the democratic freedom praised by Pericles is nothing but anarchy, tolerance is acceptance of evil, depravity, and lawlessness—and the political equality of citizens is only a pretense, because despite everything, power rests in the hands of a narrow elite that is remarkably skillful at manipulating public opinion and at the same time immoral and incompetent in matters of crucial importance for the state </a:t>
            </a:r>
            <a:r>
              <a:rPr lang="en-US" sz="1800" dirty="0">
                <a:solidFill>
                  <a:srgbClr val="333333"/>
                </a:solidFill>
                <a:effectLst/>
                <a:latin typeface="Times New Roman" panose="02020603050405020304" pitchFamily="18" charset="0"/>
                <a:ea typeface="Times New Roman" panose="02020603050405020304" pitchFamily="18" charset="0"/>
              </a:rPr>
              <a:t>(Plato, </a:t>
            </a:r>
            <a:r>
              <a:rPr lang="en-US" sz="1800" i="1" dirty="0">
                <a:effectLst/>
                <a:latin typeface="Times New Roman" panose="02020603050405020304" pitchFamily="18" charset="0"/>
                <a:ea typeface="Times New Roman" panose="02020603050405020304" pitchFamily="18" charset="0"/>
              </a:rPr>
              <a:t>The Republic</a:t>
            </a:r>
            <a:r>
              <a:rPr lang="en-US" sz="1800" dirty="0">
                <a:effectLst/>
                <a:latin typeface="Times New Roman" panose="02020603050405020304" pitchFamily="18" charset="0"/>
                <a:ea typeface="Times New Roman" panose="02020603050405020304" pitchFamily="18" charset="0"/>
              </a:rPr>
              <a:t>, Book VIII [557a –564a]). (https://churchlifejournal.nd.edu/articles/is-democracy-moral/)</a:t>
            </a:r>
          </a:p>
        </p:txBody>
      </p:sp>
    </p:spTree>
    <p:extLst>
      <p:ext uri="{BB962C8B-B14F-4D97-AF65-F5344CB8AC3E}">
        <p14:creationId xmlns:p14="http://schemas.microsoft.com/office/powerpoint/2010/main" val="1188018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9EEB57-774A-1857-42F2-844346B28A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1D90EB-D9EB-297E-6EDA-0D85F8C6303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7772F4E5-F251-32AF-5C8E-7A0DB9CB2308}"/>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44E45221-58B6-C1F7-4A9B-40BCB3DF9C3B}"/>
              </a:ext>
            </a:extLst>
          </p:cNvPr>
          <p:cNvSpPr>
            <a:spLocks noGrp="1"/>
          </p:cNvSpPr>
          <p:nvPr>
            <p:ph type="sldNum" sz="quarter" idx="12"/>
          </p:nvPr>
        </p:nvSpPr>
        <p:spPr/>
        <p:txBody>
          <a:bodyPr/>
          <a:lstStyle/>
          <a:p>
            <a:fld id="{13E4AA86-8703-454E-B8CD-5341B2B94ABB}" type="slidenum">
              <a:rPr lang="en-US" smtClean="0"/>
              <a:t>34</a:t>
            </a:fld>
            <a:endParaRPr lang="en-US"/>
          </a:p>
        </p:txBody>
      </p:sp>
      <p:sp>
        <p:nvSpPr>
          <p:cNvPr id="3" name="TextBox 2">
            <a:extLst>
              <a:ext uri="{FF2B5EF4-FFF2-40B4-BE49-F238E27FC236}">
                <a16:creationId xmlns:a16="http://schemas.microsoft.com/office/drawing/2014/main" id="{37BCC2F9-790C-7269-C5EC-649F64489210}"/>
              </a:ext>
            </a:extLst>
          </p:cNvPr>
          <p:cNvSpPr txBox="1"/>
          <p:nvPr/>
        </p:nvSpPr>
        <p:spPr>
          <a:xfrm>
            <a:off x="752856" y="1836480"/>
            <a:ext cx="10600944" cy="1767407"/>
          </a:xfrm>
          <a:prstGeom prst="rect">
            <a:avLst/>
          </a:prstGeom>
          <a:noFill/>
        </p:spPr>
        <p:txBody>
          <a:bodyPr wrap="square" rtlCol="0">
            <a:spAutoFit/>
          </a:bodyPr>
          <a:lstStyle/>
          <a:p>
            <a:pPr marL="0" marR="0">
              <a:lnSpc>
                <a:spcPct val="115000"/>
              </a:lnSpc>
              <a:spcAft>
                <a:spcPts val="800"/>
              </a:spcAft>
            </a:pPr>
            <a:r>
              <a:rPr lang="en-US" sz="2400" kern="0" dirty="0">
                <a:solidFill>
                  <a:srgbClr val="374151"/>
                </a:solidFill>
                <a:effectLst/>
                <a:latin typeface="Times New Roman" panose="02020603050405020304" pitchFamily="18" charset="0"/>
                <a:ea typeface="Times New Roman" panose="02020603050405020304" pitchFamily="18" charset="0"/>
                <a:cs typeface="Times New Roman" panose="02020603050405020304" pitchFamily="18" charset="0"/>
              </a:rPr>
              <a:t>Morality is a way of life, not just one decision. No matter the type of government we are under, Morality is basically in our own hands. The Apostles found themselves engaged in lives that went against the grain of Jewish hierarchy and the Roman rulers.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78688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8D4A03-F1ED-F176-B57C-504FEB66CA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E9A01B-359C-69C1-4394-A5C8078D673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4A19C658-A888-0DFE-33C4-AD1AA9B45A69}"/>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9C3E243F-5BE9-EAC7-D559-F9B79B3DB65B}"/>
              </a:ext>
            </a:extLst>
          </p:cNvPr>
          <p:cNvSpPr>
            <a:spLocks noGrp="1"/>
          </p:cNvSpPr>
          <p:nvPr>
            <p:ph type="sldNum" sz="quarter" idx="12"/>
          </p:nvPr>
        </p:nvSpPr>
        <p:spPr/>
        <p:txBody>
          <a:bodyPr/>
          <a:lstStyle/>
          <a:p>
            <a:fld id="{13E4AA86-8703-454E-B8CD-5341B2B94ABB}" type="slidenum">
              <a:rPr lang="en-US" smtClean="0"/>
              <a:t>35</a:t>
            </a:fld>
            <a:endParaRPr lang="en-US"/>
          </a:p>
        </p:txBody>
      </p:sp>
      <p:sp>
        <p:nvSpPr>
          <p:cNvPr id="7" name="Content Placeholder 6">
            <a:extLst>
              <a:ext uri="{FF2B5EF4-FFF2-40B4-BE49-F238E27FC236}">
                <a16:creationId xmlns:a16="http://schemas.microsoft.com/office/drawing/2014/main" id="{02B4783E-E882-9A57-5314-8BD915D7B1AA}"/>
              </a:ext>
            </a:extLst>
          </p:cNvPr>
          <p:cNvSpPr>
            <a:spLocks noGrp="1"/>
          </p:cNvSpPr>
          <p:nvPr>
            <p:ph idx="1"/>
          </p:nvPr>
        </p:nvSpPr>
        <p:spPr>
          <a:xfrm>
            <a:off x="1527048" y="1825625"/>
            <a:ext cx="9592056" cy="4099687"/>
          </a:xfrm>
        </p:spPr>
        <p:txBody>
          <a:bodyPr>
            <a:noAutofit/>
          </a:bodyPr>
          <a:lstStyle/>
          <a:p>
            <a:pPr marL="457200" lvl="1" indent="0">
              <a:buNone/>
            </a:pPr>
            <a:r>
              <a:rPr lang="en-US" dirty="0">
                <a:latin typeface="Times New Roman" panose="02020603050405020304" pitchFamily="18" charset="0"/>
                <a:cs typeface="Times New Roman" panose="02020603050405020304" pitchFamily="18" charset="0"/>
              </a:rPr>
              <a:t>See the PNCC Catechism</a:t>
            </a:r>
            <a:r>
              <a:rPr lang="en-US">
                <a:latin typeface="Times New Roman" panose="02020603050405020304" pitchFamily="18" charset="0"/>
                <a:cs typeface="Times New Roman" panose="02020603050405020304" pitchFamily="18" charset="0"/>
              </a:rPr>
              <a:t>: </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hlinkClick r:id="rId2"/>
              </a:rPr>
              <a:t>https://buffalopittsburghdiocese.org/wp-content/uploads/2024/04/PNCC_Catechism_2011.pdf</a:t>
            </a:r>
            <a:endParaRPr lang="en-US" dirty="0">
              <a:latin typeface="Times New Roman" panose="02020603050405020304" pitchFamily="18" charset="0"/>
              <a:cs typeface="Times New Roman" panose="02020603050405020304" pitchFamily="18" charset="0"/>
            </a:endParaRPr>
          </a:p>
          <a:p>
            <a:pPr marL="457200" lvl="1" indent="0">
              <a:lnSpc>
                <a:spcPct val="150000"/>
              </a:lnSpc>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716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ACFA3-D04F-6C65-31C2-93D49D5364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A3C1B7-5B9A-E6FA-DF3A-13C4931AB470}"/>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9C3C6683-3F18-F1AD-9E6A-4203ADA593AC}"/>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0C759220-B7B8-59E9-6ADD-11631034CC05}"/>
              </a:ext>
            </a:extLst>
          </p:cNvPr>
          <p:cNvSpPr>
            <a:spLocks noGrp="1"/>
          </p:cNvSpPr>
          <p:nvPr>
            <p:ph type="sldNum" sz="quarter" idx="12"/>
          </p:nvPr>
        </p:nvSpPr>
        <p:spPr/>
        <p:txBody>
          <a:bodyPr/>
          <a:lstStyle/>
          <a:p>
            <a:fld id="{13E4AA86-8703-454E-B8CD-5341B2B94ABB}" type="slidenum">
              <a:rPr lang="en-US" smtClean="0"/>
              <a:t>4</a:t>
            </a:fld>
            <a:endParaRPr lang="en-US"/>
          </a:p>
        </p:txBody>
      </p:sp>
      <p:sp>
        <p:nvSpPr>
          <p:cNvPr id="3" name="TextBox 2">
            <a:extLst>
              <a:ext uri="{FF2B5EF4-FFF2-40B4-BE49-F238E27FC236}">
                <a16:creationId xmlns:a16="http://schemas.microsoft.com/office/drawing/2014/main" id="{D023395E-4E41-BB46-BB87-84EC0A7326B4}"/>
              </a:ext>
            </a:extLst>
          </p:cNvPr>
          <p:cNvSpPr txBox="1"/>
          <p:nvPr/>
        </p:nvSpPr>
        <p:spPr>
          <a:xfrm>
            <a:off x="838200" y="1874520"/>
            <a:ext cx="10600944" cy="1467325"/>
          </a:xfrm>
          <a:prstGeom prst="rect">
            <a:avLst/>
          </a:prstGeom>
          <a:noFill/>
        </p:spPr>
        <p:txBody>
          <a:bodyPr wrap="square" rtlCol="0">
            <a:spAutoFit/>
          </a:bodyPr>
          <a:lstStyle/>
          <a:p>
            <a:pPr marL="0" marR="0" algn="ctr">
              <a:lnSpc>
                <a:spcPct val="200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Morality is a call to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recognize our dignity</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as men and women who have received a free gift of new life in Christ. We must live accordingly.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6672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8B8E3-D59B-C8DA-7A17-8B67283E4C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64529F-63B8-1332-8C1C-AF67DF986A51}"/>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F4D0DD9A-6E86-E54D-D0C7-93446A7EDB32}"/>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6909A74E-81B5-F80D-93B4-48B595202EB8}"/>
              </a:ext>
            </a:extLst>
          </p:cNvPr>
          <p:cNvSpPr>
            <a:spLocks noGrp="1"/>
          </p:cNvSpPr>
          <p:nvPr>
            <p:ph type="sldNum" sz="quarter" idx="12"/>
          </p:nvPr>
        </p:nvSpPr>
        <p:spPr/>
        <p:txBody>
          <a:bodyPr/>
          <a:lstStyle/>
          <a:p>
            <a:fld id="{13E4AA86-8703-454E-B8CD-5341B2B94ABB}" type="slidenum">
              <a:rPr lang="en-US" smtClean="0"/>
              <a:t>5</a:t>
            </a:fld>
            <a:endParaRPr lang="en-US"/>
          </a:p>
        </p:txBody>
      </p:sp>
      <p:sp>
        <p:nvSpPr>
          <p:cNvPr id="3" name="TextBox 2">
            <a:extLst>
              <a:ext uri="{FF2B5EF4-FFF2-40B4-BE49-F238E27FC236}">
                <a16:creationId xmlns:a16="http://schemas.microsoft.com/office/drawing/2014/main" id="{5736FFE3-B2B3-61BC-09BC-26C1BF635476}"/>
              </a:ext>
            </a:extLst>
          </p:cNvPr>
          <p:cNvSpPr txBox="1"/>
          <p:nvPr/>
        </p:nvSpPr>
        <p:spPr>
          <a:xfrm>
            <a:off x="838200" y="1874520"/>
            <a:ext cx="10600944" cy="3876702"/>
          </a:xfrm>
          <a:prstGeom prst="rect">
            <a:avLst/>
          </a:prstGeom>
          <a:noFill/>
        </p:spPr>
        <p:txBody>
          <a:bodyPr wrap="square" rtlCol="0">
            <a:spAutoFit/>
          </a:bodyPr>
          <a:lstStyle/>
          <a:p>
            <a:pPr marL="0" marR="0">
              <a:lnSpc>
                <a:spcPct val="115000"/>
              </a:lnSpc>
              <a:spcAft>
                <a:spcPts val="800"/>
              </a:spcAft>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The Law of Love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Our Lord Jesus himself clearly taught us the first principles of Catholic morality:</a:t>
            </a:r>
          </a:p>
          <a:p>
            <a:pPr marL="0" marR="0">
              <a:lnSpc>
                <a:spcPct val="115000"/>
              </a:lnSpc>
              <a:spcAft>
                <a:spcPts val="800"/>
              </a:spcAft>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"You shall love the Lord your God with all your heart, and with all your soul, and with all your mind. This is the great and first commandment. And a second is like it, You shall love your neighbor as yourself. On these two commandments depend all the law and the prophets." (Mt 22:37-40)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Love, or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charity</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is the great commandment of the Lord.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1216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13AD4-99AA-D713-1589-41BF292A9F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0FDEAF-5319-E18B-20B1-BEBF3D8D3E8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EEE90E00-4B15-927E-54B6-29E42C85C5ED}"/>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432E5ED3-640D-61A2-CBD5-91C7D5CB34F6}"/>
              </a:ext>
            </a:extLst>
          </p:cNvPr>
          <p:cNvSpPr>
            <a:spLocks noGrp="1"/>
          </p:cNvSpPr>
          <p:nvPr>
            <p:ph type="sldNum" sz="quarter" idx="12"/>
          </p:nvPr>
        </p:nvSpPr>
        <p:spPr/>
        <p:txBody>
          <a:bodyPr/>
          <a:lstStyle/>
          <a:p>
            <a:fld id="{13E4AA86-8703-454E-B8CD-5341B2B94ABB}" type="slidenum">
              <a:rPr lang="en-US" smtClean="0"/>
              <a:t>6</a:t>
            </a:fld>
            <a:endParaRPr lang="en-US"/>
          </a:p>
        </p:txBody>
      </p:sp>
      <p:sp>
        <p:nvSpPr>
          <p:cNvPr id="3" name="TextBox 2">
            <a:extLst>
              <a:ext uri="{FF2B5EF4-FFF2-40B4-BE49-F238E27FC236}">
                <a16:creationId xmlns:a16="http://schemas.microsoft.com/office/drawing/2014/main" id="{D70BE48C-483D-90B5-E74E-20776C0C654D}"/>
              </a:ext>
            </a:extLst>
          </p:cNvPr>
          <p:cNvSpPr txBox="1"/>
          <p:nvPr/>
        </p:nvSpPr>
        <p:spPr>
          <a:xfrm>
            <a:off x="838200" y="1874520"/>
            <a:ext cx="10600944" cy="2294731"/>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Love of God and love of neighbor are the source &amp; summary of Catholic morality. "All the law and the prophets" flow from this starting point.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This means that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what love requires</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is the essence of all moral rules, all of the Ten Commandments, and all aspects of morality spoken of by the prophets and even by Christ himself. The only things needed are those things which love makes necessary.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0220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AEB58C-48CE-FB09-7B7A-95D722062E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6FA8FD-91FC-CEEC-5FF2-1B9429A9E0C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158A2BE3-1D27-0E35-C0E8-2D6BB7DCE298}"/>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AC1796A7-C089-B1A0-C7DC-3BCCDADFB077}"/>
              </a:ext>
            </a:extLst>
          </p:cNvPr>
          <p:cNvSpPr>
            <a:spLocks noGrp="1"/>
          </p:cNvSpPr>
          <p:nvPr>
            <p:ph type="sldNum" sz="quarter" idx="12"/>
          </p:nvPr>
        </p:nvSpPr>
        <p:spPr/>
        <p:txBody>
          <a:bodyPr/>
          <a:lstStyle/>
          <a:p>
            <a:fld id="{13E4AA86-8703-454E-B8CD-5341B2B94ABB}" type="slidenum">
              <a:rPr lang="en-US" smtClean="0"/>
              <a:t>7</a:t>
            </a:fld>
            <a:endParaRPr lang="en-US"/>
          </a:p>
        </p:txBody>
      </p:sp>
      <p:sp>
        <p:nvSpPr>
          <p:cNvPr id="3" name="TextBox 2">
            <a:extLst>
              <a:ext uri="{FF2B5EF4-FFF2-40B4-BE49-F238E27FC236}">
                <a16:creationId xmlns:a16="http://schemas.microsoft.com/office/drawing/2014/main" id="{C5996448-2036-9477-6922-4AE0FE2C9D39}"/>
              </a:ext>
            </a:extLst>
          </p:cNvPr>
          <p:cNvSpPr txBox="1"/>
          <p:nvPr/>
        </p:nvSpPr>
        <p:spPr>
          <a:xfrm>
            <a:off x="838200" y="1874520"/>
            <a:ext cx="10600944" cy="1941044"/>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It is </a:t>
            </a: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also</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important to say that love does, indeed, require many things!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In fact, it takes only a few simple steps of logic to deduce the Ten Commandments and most of the rest of Catholic morality from this starting point.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2400" dirty="0">
                <a:effectLst/>
                <a:latin typeface="Times New Roman" panose="02020603050405020304" pitchFamily="18" charset="0"/>
                <a:ea typeface="Aptos" panose="020B0004020202020204" pitchFamily="34" charset="0"/>
              </a:rPr>
              <a:t>Those moral precepts describe the </a:t>
            </a:r>
            <a:r>
              <a:rPr lang="en-US" sz="2400" b="1" dirty="0">
                <a:effectLst/>
                <a:latin typeface="Times New Roman" panose="02020603050405020304" pitchFamily="18" charset="0"/>
                <a:ea typeface="Aptos" panose="020B0004020202020204" pitchFamily="34" charset="0"/>
              </a:rPr>
              <a:t>minimum</a:t>
            </a:r>
            <a:r>
              <a:rPr lang="en-US" sz="2400" dirty="0">
                <a:effectLst/>
                <a:latin typeface="Times New Roman" panose="02020603050405020304" pitchFamily="18" charset="0"/>
                <a:ea typeface="Aptos" panose="020B0004020202020204" pitchFamily="34" charset="0"/>
              </a:rPr>
              <a:t> that love requires.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71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AEF1B-3997-F9C8-63FD-30C741146A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6291B1-7E42-D1F5-B70E-76801F422744}"/>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BEEA23B9-3830-DC72-AE35-A5A34977E5A3}"/>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D2BFD238-2397-A796-8305-2B712158FC4E}"/>
              </a:ext>
            </a:extLst>
          </p:cNvPr>
          <p:cNvSpPr>
            <a:spLocks noGrp="1"/>
          </p:cNvSpPr>
          <p:nvPr>
            <p:ph type="sldNum" sz="quarter" idx="12"/>
          </p:nvPr>
        </p:nvSpPr>
        <p:spPr/>
        <p:txBody>
          <a:bodyPr/>
          <a:lstStyle/>
          <a:p>
            <a:fld id="{13E4AA86-8703-454E-B8CD-5341B2B94ABB}" type="slidenum">
              <a:rPr lang="en-US" smtClean="0"/>
              <a:t>8</a:t>
            </a:fld>
            <a:endParaRPr lang="en-US"/>
          </a:p>
        </p:txBody>
      </p:sp>
      <p:sp>
        <p:nvSpPr>
          <p:cNvPr id="3" name="TextBox 2">
            <a:extLst>
              <a:ext uri="{FF2B5EF4-FFF2-40B4-BE49-F238E27FC236}">
                <a16:creationId xmlns:a16="http://schemas.microsoft.com/office/drawing/2014/main" id="{CD8AFE44-84FE-C606-E2A0-4F6D2111A388}"/>
              </a:ext>
            </a:extLst>
          </p:cNvPr>
          <p:cNvSpPr txBox="1"/>
          <p:nvPr/>
        </p:nvSpPr>
        <p:spPr>
          <a:xfrm>
            <a:off x="838200" y="1874520"/>
            <a:ext cx="10600944" cy="3246786"/>
          </a:xfrm>
          <a:prstGeom prst="rect">
            <a:avLst/>
          </a:prstGeom>
          <a:noFill/>
        </p:spPr>
        <p:txBody>
          <a:bodyPr wrap="square" rtlCol="0">
            <a:spAutoFit/>
          </a:bodyPr>
          <a:lstStyle/>
          <a:p>
            <a:pPr marL="0" marR="0">
              <a:lnSpc>
                <a:spcPct val="115000"/>
              </a:lnSpc>
              <a:spcAft>
                <a:spcPts val="800"/>
              </a:spcAft>
            </a:pPr>
            <a:r>
              <a:rPr lang="en-US" sz="2400" b="1" kern="100" dirty="0">
                <a:effectLst/>
                <a:latin typeface="Times New Roman" panose="02020603050405020304" pitchFamily="18" charset="0"/>
                <a:ea typeface="Aptos" panose="020B0004020202020204" pitchFamily="34" charset="0"/>
                <a:cs typeface="Times New Roman" panose="02020603050405020304" pitchFamily="18" charset="0"/>
              </a:rPr>
              <a:t>"What do you mean, the minimum?"</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Catholic morality's basic moral code describes the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minimum</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necessary to live in union with Christ. If we fall below that level, then the life of Christ cannot live within 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That's the meaning of mortal sin: an action which shows God that we refuse his offer to become "children of God" (John 1:12) and "partakers of the divine nature" (2 Pet 1:4).</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58665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9B2AE-4EED-ED56-D346-DBD0DE789E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EED07D-17EC-256A-6837-B57FB6CE127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Catholic Morality</a:t>
            </a:r>
          </a:p>
        </p:txBody>
      </p:sp>
      <p:sp>
        <p:nvSpPr>
          <p:cNvPr id="5" name="Footer Placeholder 4">
            <a:extLst>
              <a:ext uri="{FF2B5EF4-FFF2-40B4-BE49-F238E27FC236}">
                <a16:creationId xmlns:a16="http://schemas.microsoft.com/office/drawing/2014/main" id="{335EC504-9FB3-80EF-733F-A70B74538040}"/>
              </a:ext>
            </a:extLst>
          </p:cNvPr>
          <p:cNvSpPr>
            <a:spLocks noGrp="1"/>
          </p:cNvSpPr>
          <p:nvPr>
            <p:ph type="ftr" sz="quarter" idx="11"/>
          </p:nvPr>
        </p:nvSpPr>
        <p:spPr>
          <a:xfrm>
            <a:off x="838200" y="6356350"/>
            <a:ext cx="9803130" cy="365125"/>
          </a:xfrm>
        </p:spPr>
        <p:txBody>
          <a:bodyPr/>
          <a:lstStyle/>
          <a:p>
            <a:pPr algn="l"/>
            <a:r>
              <a:rPr lang="en-US" dirty="0"/>
              <a:t>Buffalo-Pittsburgh Diocese </a:t>
            </a:r>
            <a:r>
              <a:rPr lang="en-US" sz="1400" dirty="0"/>
              <a:t>PNCC</a:t>
            </a:r>
            <a:r>
              <a:rPr lang="en-US" dirty="0"/>
              <a:t>                                                              Rev. Dr. D.L. Seekins</a:t>
            </a:r>
          </a:p>
        </p:txBody>
      </p:sp>
      <p:sp>
        <p:nvSpPr>
          <p:cNvPr id="6" name="Slide Number Placeholder 5">
            <a:extLst>
              <a:ext uri="{FF2B5EF4-FFF2-40B4-BE49-F238E27FC236}">
                <a16:creationId xmlns:a16="http://schemas.microsoft.com/office/drawing/2014/main" id="{4A0340C2-255D-516B-A507-870AE50A58D7}"/>
              </a:ext>
            </a:extLst>
          </p:cNvPr>
          <p:cNvSpPr>
            <a:spLocks noGrp="1"/>
          </p:cNvSpPr>
          <p:nvPr>
            <p:ph type="sldNum" sz="quarter" idx="12"/>
          </p:nvPr>
        </p:nvSpPr>
        <p:spPr/>
        <p:txBody>
          <a:bodyPr/>
          <a:lstStyle/>
          <a:p>
            <a:fld id="{13E4AA86-8703-454E-B8CD-5341B2B94ABB}" type="slidenum">
              <a:rPr lang="en-US" smtClean="0"/>
              <a:t>9</a:t>
            </a:fld>
            <a:endParaRPr lang="en-US"/>
          </a:p>
        </p:txBody>
      </p:sp>
      <p:sp>
        <p:nvSpPr>
          <p:cNvPr id="3" name="TextBox 2">
            <a:extLst>
              <a:ext uri="{FF2B5EF4-FFF2-40B4-BE49-F238E27FC236}">
                <a16:creationId xmlns:a16="http://schemas.microsoft.com/office/drawing/2014/main" id="{1948469E-FE8C-906D-E6F3-D7CA10FD6DB3}"/>
              </a:ext>
            </a:extLst>
          </p:cNvPr>
          <p:cNvSpPr txBox="1"/>
          <p:nvPr/>
        </p:nvSpPr>
        <p:spPr>
          <a:xfrm>
            <a:off x="838200" y="1874520"/>
            <a:ext cx="10600944" cy="3246786"/>
          </a:xfrm>
          <a:prstGeom prst="rect">
            <a:avLst/>
          </a:prstGeom>
          <a:noFill/>
        </p:spPr>
        <p:txBody>
          <a:bodyPr wrap="square" rtlCol="0">
            <a:spAutoFit/>
          </a:bodyPr>
          <a:lstStyle/>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So if that's the minimum, then what's the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maximum</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that love requires? Again, Jesus provides the answer:</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A new commandment I give to you, that you love one another; even as I have loved you, that you also love one another. By this all men will know that you are my disciples, if you have love for one another." (John 13:34-35)</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The maximum, then, is to </a:t>
            </a:r>
            <a:r>
              <a:rPr lang="en-US" sz="2400" i="1" kern="100" dirty="0">
                <a:effectLst/>
                <a:latin typeface="Times New Roman" panose="02020603050405020304" pitchFamily="18" charset="0"/>
                <a:ea typeface="Aptos" panose="020B0004020202020204" pitchFamily="34" charset="0"/>
                <a:cs typeface="Times New Roman" panose="02020603050405020304" pitchFamily="18" charset="0"/>
              </a:rPr>
              <a:t>completely give ourselves</a:t>
            </a:r>
            <a:r>
              <a:rPr lang="en-US" sz="2400" kern="100" dirty="0">
                <a:effectLst/>
                <a:latin typeface="Times New Roman" panose="02020603050405020304" pitchFamily="18" charset="0"/>
                <a:ea typeface="Aptos" panose="020B0004020202020204" pitchFamily="34" charset="0"/>
                <a:cs typeface="Times New Roman" panose="02020603050405020304" pitchFamily="18" charset="0"/>
              </a:rPr>
              <a:t> for others, even as Christ did for 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93824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5018</TotalTime>
  <Words>2796</Words>
  <Application>Microsoft Office PowerPoint</Application>
  <PresentationFormat>Widescreen</PresentationFormat>
  <Paragraphs>190</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Aptos</vt:lpstr>
      <vt:lpstr>Arial</vt:lpstr>
      <vt:lpstr>Calibri</vt:lpstr>
      <vt:lpstr>Calibri Light</vt:lpstr>
      <vt:lpstr>Symbol</vt:lpstr>
      <vt:lpstr>Times New Roman</vt:lpstr>
      <vt:lpstr>Office Theme</vt:lpstr>
      <vt:lpstr>Catholic Morality Life in Christ </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lpstr>Catholic Morality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Donald Seekins</dc:creator>
  <cp:lastModifiedBy>Donald Seekins</cp:lastModifiedBy>
  <cp:revision>102</cp:revision>
  <dcterms:created xsi:type="dcterms:W3CDTF">2022-03-16T16:55:25Z</dcterms:created>
  <dcterms:modified xsi:type="dcterms:W3CDTF">2024-11-13T16:29:53Z</dcterms:modified>
</cp:coreProperties>
</file>