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90" r:id="rId33"/>
    <p:sldId id="291" r:id="rId34"/>
    <p:sldId id="292" r:id="rId35"/>
    <p:sldId id="287" r:id="rId36"/>
    <p:sldId id="288" r:id="rId37"/>
    <p:sldId id="289"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201" autoAdjust="0"/>
  </p:normalViewPr>
  <p:slideViewPr>
    <p:cSldViewPr snapToGrid="0">
      <p:cViewPr varScale="1">
        <p:scale>
          <a:sx n="105" d="100"/>
          <a:sy n="105" d="100"/>
        </p:scale>
        <p:origin x="834" y="10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333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3177A3A-1504-4554-B224-709CA8E0B53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47FE5E4-7D7F-44DF-89C3-EC22C7AD691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CD1BD5-699B-49C0-846E-502E88937216}" type="datetimeFigureOut">
              <a:rPr lang="en-US" smtClean="0"/>
              <a:t>10/29/2024</a:t>
            </a:fld>
            <a:endParaRPr lang="en-US"/>
          </a:p>
        </p:txBody>
      </p:sp>
      <p:sp>
        <p:nvSpPr>
          <p:cNvPr id="4" name="Footer Placeholder 3">
            <a:extLst>
              <a:ext uri="{FF2B5EF4-FFF2-40B4-BE49-F238E27FC236}">
                <a16:creationId xmlns:a16="http://schemas.microsoft.com/office/drawing/2014/main" id="{72AF332C-FB21-4EE3-86C2-B265DDCBE72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94CBD9F-7813-4E7D-A2F0-984F63C8B84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C739F22-EE47-411C-9B46-92F99A185DE0}" type="slidenum">
              <a:rPr lang="en-US" smtClean="0"/>
              <a:t>‹#›</a:t>
            </a:fld>
            <a:endParaRPr lang="en-US"/>
          </a:p>
        </p:txBody>
      </p:sp>
    </p:spTree>
    <p:extLst>
      <p:ext uri="{BB962C8B-B14F-4D97-AF65-F5344CB8AC3E}">
        <p14:creationId xmlns:p14="http://schemas.microsoft.com/office/powerpoint/2010/main" val="2067451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4AA810-EB0B-4CA3-8056-BF6C6A6C7757}" type="datetimeFigureOut">
              <a:rPr lang="en-US" smtClean="0"/>
              <a:t>10/29/2024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D2F502-55F3-4095-85C6-B665DB1F9371}" type="slidenum">
              <a:rPr lang="en-US" smtClean="0"/>
              <a:t>‹#›</a:t>
            </a:fld>
            <a:endParaRPr lang="en-US"/>
          </a:p>
        </p:txBody>
      </p:sp>
    </p:spTree>
    <p:extLst>
      <p:ext uri="{BB962C8B-B14F-4D97-AF65-F5344CB8AC3E}">
        <p14:creationId xmlns:p14="http://schemas.microsoft.com/office/powerpoint/2010/main" val="1472799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93301-8267-4F2F-8B3B-F5B98286CC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E873E6-41A8-4938-B639-6471FB17BB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51A482-4D4F-4C52-9938-03387524773F}"/>
              </a:ext>
            </a:extLst>
          </p:cNvPr>
          <p:cNvSpPr>
            <a:spLocks noGrp="1"/>
          </p:cNvSpPr>
          <p:nvPr>
            <p:ph type="dt" sz="half" idx="10"/>
          </p:nvPr>
        </p:nvSpPr>
        <p:spPr/>
        <p:txBody>
          <a:bodyPr/>
          <a:lstStyle/>
          <a:p>
            <a:fld id="{B3840A91-3166-46B9-B0AB-A10F5590DC8B}" type="datetime1">
              <a:rPr lang="en-US" smtClean="0"/>
              <a:t>10/29/2024</a:t>
            </a:fld>
            <a:endParaRPr lang="en-US"/>
          </a:p>
        </p:txBody>
      </p:sp>
      <p:sp>
        <p:nvSpPr>
          <p:cNvPr id="5" name="Footer Placeholder 4">
            <a:extLst>
              <a:ext uri="{FF2B5EF4-FFF2-40B4-BE49-F238E27FC236}">
                <a16:creationId xmlns:a16="http://schemas.microsoft.com/office/drawing/2014/main" id="{4FB9CAE6-FC91-4BBA-96A1-0CBC70CF0007}"/>
              </a:ext>
            </a:extLst>
          </p:cNvPr>
          <p:cNvSpPr>
            <a:spLocks noGrp="1"/>
          </p:cNvSpPr>
          <p:nvPr>
            <p:ph type="ftr" sz="quarter" idx="11"/>
          </p:nvPr>
        </p:nvSpPr>
        <p:spPr/>
        <p:txBody>
          <a:bodyPr/>
          <a:lstStyle/>
          <a:p>
            <a:r>
              <a:rPr lang="en-US"/>
              <a:t>Buffalo-Pittsburgh Diocese PNCC                                             Rev. Dr. D.L. Seekins</a:t>
            </a:r>
          </a:p>
        </p:txBody>
      </p:sp>
      <p:sp>
        <p:nvSpPr>
          <p:cNvPr id="6" name="Slide Number Placeholder 5">
            <a:extLst>
              <a:ext uri="{FF2B5EF4-FFF2-40B4-BE49-F238E27FC236}">
                <a16:creationId xmlns:a16="http://schemas.microsoft.com/office/drawing/2014/main" id="{EE7A6F76-F68A-4770-A645-8E0947DE20B1}"/>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2297699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3DFB-F4FB-49D6-8153-D3A35755E8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6F04FC-CDCE-44FD-8228-9045836E2F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EF2FD1-9EC8-4841-BBAF-D44EC469E234}"/>
              </a:ext>
            </a:extLst>
          </p:cNvPr>
          <p:cNvSpPr>
            <a:spLocks noGrp="1"/>
          </p:cNvSpPr>
          <p:nvPr>
            <p:ph type="dt" sz="half" idx="10"/>
          </p:nvPr>
        </p:nvSpPr>
        <p:spPr/>
        <p:txBody>
          <a:bodyPr/>
          <a:lstStyle/>
          <a:p>
            <a:fld id="{F1643F8A-8EA6-4292-A93C-45A1D728A0A0}" type="datetime1">
              <a:rPr lang="en-US" smtClean="0"/>
              <a:t>10/29/2024</a:t>
            </a:fld>
            <a:endParaRPr lang="en-US"/>
          </a:p>
        </p:txBody>
      </p:sp>
      <p:sp>
        <p:nvSpPr>
          <p:cNvPr id="5" name="Footer Placeholder 4">
            <a:extLst>
              <a:ext uri="{FF2B5EF4-FFF2-40B4-BE49-F238E27FC236}">
                <a16:creationId xmlns:a16="http://schemas.microsoft.com/office/drawing/2014/main" id="{04668410-F061-47AC-BF38-C01E2EFE75F4}"/>
              </a:ext>
            </a:extLst>
          </p:cNvPr>
          <p:cNvSpPr>
            <a:spLocks noGrp="1"/>
          </p:cNvSpPr>
          <p:nvPr>
            <p:ph type="ftr" sz="quarter" idx="11"/>
          </p:nvPr>
        </p:nvSpPr>
        <p:spPr/>
        <p:txBody>
          <a:bodyPr/>
          <a:lstStyle/>
          <a:p>
            <a:r>
              <a:rPr lang="en-US"/>
              <a:t>Buffalo-Pittsburgh Diocese PNCC                                             Rev. Dr. D.L. Seekins</a:t>
            </a:r>
          </a:p>
        </p:txBody>
      </p:sp>
      <p:sp>
        <p:nvSpPr>
          <p:cNvPr id="6" name="Slide Number Placeholder 5">
            <a:extLst>
              <a:ext uri="{FF2B5EF4-FFF2-40B4-BE49-F238E27FC236}">
                <a16:creationId xmlns:a16="http://schemas.microsoft.com/office/drawing/2014/main" id="{B11C205B-95AC-4213-B5F9-E5D47EB2287A}"/>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3421912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924328-3CB3-4108-B5DD-4F9223E298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B75817-69E7-4268-B970-659FF410BA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A67143-F686-45A1-BC0A-BE5B2A62990F}"/>
              </a:ext>
            </a:extLst>
          </p:cNvPr>
          <p:cNvSpPr>
            <a:spLocks noGrp="1"/>
          </p:cNvSpPr>
          <p:nvPr>
            <p:ph type="dt" sz="half" idx="10"/>
          </p:nvPr>
        </p:nvSpPr>
        <p:spPr/>
        <p:txBody>
          <a:bodyPr/>
          <a:lstStyle/>
          <a:p>
            <a:fld id="{A36E060A-73C3-4B3A-A6DD-A4E99FB0C64C}" type="datetime1">
              <a:rPr lang="en-US" smtClean="0"/>
              <a:t>10/29/2024</a:t>
            </a:fld>
            <a:endParaRPr lang="en-US"/>
          </a:p>
        </p:txBody>
      </p:sp>
      <p:sp>
        <p:nvSpPr>
          <p:cNvPr id="5" name="Footer Placeholder 4">
            <a:extLst>
              <a:ext uri="{FF2B5EF4-FFF2-40B4-BE49-F238E27FC236}">
                <a16:creationId xmlns:a16="http://schemas.microsoft.com/office/drawing/2014/main" id="{B367A767-9218-4380-A86D-C7A035BBD834}"/>
              </a:ext>
            </a:extLst>
          </p:cNvPr>
          <p:cNvSpPr>
            <a:spLocks noGrp="1"/>
          </p:cNvSpPr>
          <p:nvPr>
            <p:ph type="ftr" sz="quarter" idx="11"/>
          </p:nvPr>
        </p:nvSpPr>
        <p:spPr/>
        <p:txBody>
          <a:bodyPr/>
          <a:lstStyle/>
          <a:p>
            <a:r>
              <a:rPr lang="en-US"/>
              <a:t>Buffalo-Pittsburgh Diocese PNCC                                             Rev. Dr. D.L. Seekins</a:t>
            </a:r>
          </a:p>
        </p:txBody>
      </p:sp>
      <p:sp>
        <p:nvSpPr>
          <p:cNvPr id="6" name="Slide Number Placeholder 5">
            <a:extLst>
              <a:ext uri="{FF2B5EF4-FFF2-40B4-BE49-F238E27FC236}">
                <a16:creationId xmlns:a16="http://schemas.microsoft.com/office/drawing/2014/main" id="{19C5145B-959E-4058-B7AD-B4F83CF76581}"/>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3501263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6327F-A01E-49D2-AA20-6F0BF96B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DAD7E4-1879-4A95-B7C4-87D8EF731E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5E6E9A-F375-4057-BDF9-C5B27C658B9A}"/>
              </a:ext>
            </a:extLst>
          </p:cNvPr>
          <p:cNvSpPr>
            <a:spLocks noGrp="1"/>
          </p:cNvSpPr>
          <p:nvPr>
            <p:ph type="dt" sz="half" idx="10"/>
          </p:nvPr>
        </p:nvSpPr>
        <p:spPr/>
        <p:txBody>
          <a:bodyPr/>
          <a:lstStyle/>
          <a:p>
            <a:fld id="{019E969D-D7FC-4C79-90E3-766C07D159D2}" type="datetime1">
              <a:rPr lang="en-US" smtClean="0"/>
              <a:t>10/29/2024</a:t>
            </a:fld>
            <a:endParaRPr lang="en-US"/>
          </a:p>
        </p:txBody>
      </p:sp>
      <p:sp>
        <p:nvSpPr>
          <p:cNvPr id="5" name="Footer Placeholder 4">
            <a:extLst>
              <a:ext uri="{FF2B5EF4-FFF2-40B4-BE49-F238E27FC236}">
                <a16:creationId xmlns:a16="http://schemas.microsoft.com/office/drawing/2014/main" id="{C5520B90-C56C-4D4C-B18B-4E981CE662CD}"/>
              </a:ext>
            </a:extLst>
          </p:cNvPr>
          <p:cNvSpPr>
            <a:spLocks noGrp="1"/>
          </p:cNvSpPr>
          <p:nvPr>
            <p:ph type="ftr" sz="quarter" idx="11"/>
          </p:nvPr>
        </p:nvSpPr>
        <p:spPr/>
        <p:txBody>
          <a:bodyPr/>
          <a:lstStyle/>
          <a:p>
            <a:r>
              <a:rPr lang="en-US"/>
              <a:t>Buffalo-Pittsburgh Diocese PNCC                                             Rev. Dr. D.L. Seekins</a:t>
            </a:r>
          </a:p>
        </p:txBody>
      </p:sp>
      <p:sp>
        <p:nvSpPr>
          <p:cNvPr id="6" name="Slide Number Placeholder 5">
            <a:extLst>
              <a:ext uri="{FF2B5EF4-FFF2-40B4-BE49-F238E27FC236}">
                <a16:creationId xmlns:a16="http://schemas.microsoft.com/office/drawing/2014/main" id="{DB706146-19AA-488D-A21A-2923964D97E5}"/>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2855939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9EBEC-6181-4F25-9BC3-F03E9C3D42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43A7C4-1E1F-4A65-8B39-4713B9A3E0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96D48F-B7C7-4FA6-9EA9-6E7923EF309B}"/>
              </a:ext>
            </a:extLst>
          </p:cNvPr>
          <p:cNvSpPr>
            <a:spLocks noGrp="1"/>
          </p:cNvSpPr>
          <p:nvPr>
            <p:ph type="dt" sz="half" idx="10"/>
          </p:nvPr>
        </p:nvSpPr>
        <p:spPr/>
        <p:txBody>
          <a:bodyPr/>
          <a:lstStyle/>
          <a:p>
            <a:fld id="{E8D629B4-1959-4C26-B238-883E2C0C4C36}" type="datetime1">
              <a:rPr lang="en-US" smtClean="0"/>
              <a:t>10/29/2024</a:t>
            </a:fld>
            <a:endParaRPr lang="en-US"/>
          </a:p>
        </p:txBody>
      </p:sp>
      <p:sp>
        <p:nvSpPr>
          <p:cNvPr id="5" name="Footer Placeholder 4">
            <a:extLst>
              <a:ext uri="{FF2B5EF4-FFF2-40B4-BE49-F238E27FC236}">
                <a16:creationId xmlns:a16="http://schemas.microsoft.com/office/drawing/2014/main" id="{95ED8E06-54EF-4BDA-AF8D-9AF47E04DA9B}"/>
              </a:ext>
            </a:extLst>
          </p:cNvPr>
          <p:cNvSpPr>
            <a:spLocks noGrp="1"/>
          </p:cNvSpPr>
          <p:nvPr>
            <p:ph type="ftr" sz="quarter" idx="11"/>
          </p:nvPr>
        </p:nvSpPr>
        <p:spPr/>
        <p:txBody>
          <a:bodyPr/>
          <a:lstStyle/>
          <a:p>
            <a:r>
              <a:rPr lang="en-US"/>
              <a:t>Buffalo-Pittsburgh Diocese PNCC                                             Rev. Dr. D.L. Seekins</a:t>
            </a:r>
          </a:p>
        </p:txBody>
      </p:sp>
      <p:sp>
        <p:nvSpPr>
          <p:cNvPr id="6" name="Slide Number Placeholder 5">
            <a:extLst>
              <a:ext uri="{FF2B5EF4-FFF2-40B4-BE49-F238E27FC236}">
                <a16:creationId xmlns:a16="http://schemas.microsoft.com/office/drawing/2014/main" id="{303D8397-4978-42E4-88E9-4F5FB4AB20BA}"/>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367220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155B5-EA39-426D-A871-EC7C89FA76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60D14-16BD-4135-B729-1E6D7879F6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EE9441-0D7A-4C39-B99D-847AF8911C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F54AD1-63AD-4100-93F0-8793A7A46B98}"/>
              </a:ext>
            </a:extLst>
          </p:cNvPr>
          <p:cNvSpPr>
            <a:spLocks noGrp="1"/>
          </p:cNvSpPr>
          <p:nvPr>
            <p:ph type="dt" sz="half" idx="10"/>
          </p:nvPr>
        </p:nvSpPr>
        <p:spPr/>
        <p:txBody>
          <a:bodyPr/>
          <a:lstStyle/>
          <a:p>
            <a:fld id="{086531B3-0D5D-469A-B1E0-7289F9F4CD9D}" type="datetime1">
              <a:rPr lang="en-US" smtClean="0"/>
              <a:t>10/29/2024</a:t>
            </a:fld>
            <a:endParaRPr lang="en-US"/>
          </a:p>
        </p:txBody>
      </p:sp>
      <p:sp>
        <p:nvSpPr>
          <p:cNvPr id="6" name="Footer Placeholder 5">
            <a:extLst>
              <a:ext uri="{FF2B5EF4-FFF2-40B4-BE49-F238E27FC236}">
                <a16:creationId xmlns:a16="http://schemas.microsoft.com/office/drawing/2014/main" id="{FBA34260-21DD-4854-AF3D-2E799F161559}"/>
              </a:ext>
            </a:extLst>
          </p:cNvPr>
          <p:cNvSpPr>
            <a:spLocks noGrp="1"/>
          </p:cNvSpPr>
          <p:nvPr>
            <p:ph type="ftr" sz="quarter" idx="11"/>
          </p:nvPr>
        </p:nvSpPr>
        <p:spPr/>
        <p:txBody>
          <a:bodyPr/>
          <a:lstStyle/>
          <a:p>
            <a:r>
              <a:rPr lang="en-US"/>
              <a:t>Buffalo-Pittsburgh Diocese PNCC                                             Rev. Dr. D.L. Seekins</a:t>
            </a:r>
          </a:p>
        </p:txBody>
      </p:sp>
      <p:sp>
        <p:nvSpPr>
          <p:cNvPr id="7" name="Slide Number Placeholder 6">
            <a:extLst>
              <a:ext uri="{FF2B5EF4-FFF2-40B4-BE49-F238E27FC236}">
                <a16:creationId xmlns:a16="http://schemas.microsoft.com/office/drawing/2014/main" id="{F8E01F3A-9A31-4A04-8A27-F6F934489842}"/>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119779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FA39B-66A9-48E7-B3F2-A16BD92E18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9493B8-3C60-482A-926F-52D6EE5598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F1A813-B807-446A-8F5F-C15B029043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6B4D08-01D8-4A30-9F56-F388863909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C0F3EE-47E8-4652-818B-D85A187F45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7DBD70-B514-44B0-ADAB-1E6DC281A594}"/>
              </a:ext>
            </a:extLst>
          </p:cNvPr>
          <p:cNvSpPr>
            <a:spLocks noGrp="1"/>
          </p:cNvSpPr>
          <p:nvPr>
            <p:ph type="dt" sz="half" idx="10"/>
          </p:nvPr>
        </p:nvSpPr>
        <p:spPr/>
        <p:txBody>
          <a:bodyPr/>
          <a:lstStyle/>
          <a:p>
            <a:fld id="{B10C0612-B6FE-441B-9CE0-5E7A165AF571}" type="datetime1">
              <a:rPr lang="en-US" smtClean="0"/>
              <a:t>10/29/2024</a:t>
            </a:fld>
            <a:endParaRPr lang="en-US"/>
          </a:p>
        </p:txBody>
      </p:sp>
      <p:sp>
        <p:nvSpPr>
          <p:cNvPr id="8" name="Footer Placeholder 7">
            <a:extLst>
              <a:ext uri="{FF2B5EF4-FFF2-40B4-BE49-F238E27FC236}">
                <a16:creationId xmlns:a16="http://schemas.microsoft.com/office/drawing/2014/main" id="{35722641-E0E6-4E6F-9F9D-CB3606EE00DA}"/>
              </a:ext>
            </a:extLst>
          </p:cNvPr>
          <p:cNvSpPr>
            <a:spLocks noGrp="1"/>
          </p:cNvSpPr>
          <p:nvPr>
            <p:ph type="ftr" sz="quarter" idx="11"/>
          </p:nvPr>
        </p:nvSpPr>
        <p:spPr/>
        <p:txBody>
          <a:bodyPr/>
          <a:lstStyle/>
          <a:p>
            <a:r>
              <a:rPr lang="en-US"/>
              <a:t>Buffalo-Pittsburgh Diocese PNCC                                             Rev. Dr. D.L. Seekins</a:t>
            </a:r>
          </a:p>
        </p:txBody>
      </p:sp>
      <p:sp>
        <p:nvSpPr>
          <p:cNvPr id="9" name="Slide Number Placeholder 8">
            <a:extLst>
              <a:ext uri="{FF2B5EF4-FFF2-40B4-BE49-F238E27FC236}">
                <a16:creationId xmlns:a16="http://schemas.microsoft.com/office/drawing/2014/main" id="{C7337A57-D2F4-495E-9B79-58E40437469B}"/>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428035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B2F3B-CF18-409B-A151-9EA5F5BBFC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2BAA4F-A894-4F3B-A745-2C56E801FE0D}"/>
              </a:ext>
            </a:extLst>
          </p:cNvPr>
          <p:cNvSpPr>
            <a:spLocks noGrp="1"/>
          </p:cNvSpPr>
          <p:nvPr>
            <p:ph type="dt" sz="half" idx="10"/>
          </p:nvPr>
        </p:nvSpPr>
        <p:spPr/>
        <p:txBody>
          <a:bodyPr/>
          <a:lstStyle/>
          <a:p>
            <a:fld id="{6E4DD279-7F7E-4439-8032-9638E91E1361}" type="datetime1">
              <a:rPr lang="en-US" smtClean="0"/>
              <a:t>10/29/2024</a:t>
            </a:fld>
            <a:endParaRPr lang="en-US"/>
          </a:p>
        </p:txBody>
      </p:sp>
      <p:sp>
        <p:nvSpPr>
          <p:cNvPr id="4" name="Footer Placeholder 3">
            <a:extLst>
              <a:ext uri="{FF2B5EF4-FFF2-40B4-BE49-F238E27FC236}">
                <a16:creationId xmlns:a16="http://schemas.microsoft.com/office/drawing/2014/main" id="{298E5488-8C32-420E-9570-95E4BDB36393}"/>
              </a:ext>
            </a:extLst>
          </p:cNvPr>
          <p:cNvSpPr>
            <a:spLocks noGrp="1"/>
          </p:cNvSpPr>
          <p:nvPr>
            <p:ph type="ftr" sz="quarter" idx="11"/>
          </p:nvPr>
        </p:nvSpPr>
        <p:spPr/>
        <p:txBody>
          <a:bodyPr/>
          <a:lstStyle/>
          <a:p>
            <a:r>
              <a:rPr lang="en-US"/>
              <a:t>Buffalo-Pittsburgh Diocese PNCC                                             Rev. Dr. D.L. Seekins</a:t>
            </a:r>
          </a:p>
        </p:txBody>
      </p:sp>
      <p:sp>
        <p:nvSpPr>
          <p:cNvPr id="5" name="Slide Number Placeholder 4">
            <a:extLst>
              <a:ext uri="{FF2B5EF4-FFF2-40B4-BE49-F238E27FC236}">
                <a16:creationId xmlns:a16="http://schemas.microsoft.com/office/drawing/2014/main" id="{DACDB9C9-48ED-4973-8261-F3DE080324A6}"/>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104440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F96D9E-4003-4239-94FD-78DA1D45E5B7}"/>
              </a:ext>
            </a:extLst>
          </p:cNvPr>
          <p:cNvSpPr>
            <a:spLocks noGrp="1"/>
          </p:cNvSpPr>
          <p:nvPr>
            <p:ph type="dt" sz="half" idx="10"/>
          </p:nvPr>
        </p:nvSpPr>
        <p:spPr/>
        <p:txBody>
          <a:bodyPr/>
          <a:lstStyle/>
          <a:p>
            <a:fld id="{0FA3D6C2-2B04-4C24-BD28-ABBB7639DF72}" type="datetime1">
              <a:rPr lang="en-US" smtClean="0"/>
              <a:t>10/29/2024</a:t>
            </a:fld>
            <a:endParaRPr lang="en-US"/>
          </a:p>
        </p:txBody>
      </p:sp>
      <p:sp>
        <p:nvSpPr>
          <p:cNvPr id="3" name="Footer Placeholder 2">
            <a:extLst>
              <a:ext uri="{FF2B5EF4-FFF2-40B4-BE49-F238E27FC236}">
                <a16:creationId xmlns:a16="http://schemas.microsoft.com/office/drawing/2014/main" id="{CAC6F9AE-D1CF-4174-A453-15DBEF3CF057}"/>
              </a:ext>
            </a:extLst>
          </p:cNvPr>
          <p:cNvSpPr>
            <a:spLocks noGrp="1"/>
          </p:cNvSpPr>
          <p:nvPr>
            <p:ph type="ftr" sz="quarter" idx="11"/>
          </p:nvPr>
        </p:nvSpPr>
        <p:spPr/>
        <p:txBody>
          <a:bodyPr/>
          <a:lstStyle/>
          <a:p>
            <a:r>
              <a:rPr lang="en-US"/>
              <a:t>Buffalo-Pittsburgh Diocese PNCC                                             Rev. Dr. D.L. Seekins</a:t>
            </a:r>
          </a:p>
        </p:txBody>
      </p:sp>
      <p:sp>
        <p:nvSpPr>
          <p:cNvPr id="4" name="Slide Number Placeholder 3">
            <a:extLst>
              <a:ext uri="{FF2B5EF4-FFF2-40B4-BE49-F238E27FC236}">
                <a16:creationId xmlns:a16="http://schemas.microsoft.com/office/drawing/2014/main" id="{DAB7286D-E23A-4B5F-9F5C-8DA069C32779}"/>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1739621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AF3C1-A6DF-405A-9ADD-5022D70BD4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DC3F0A-BF57-43CC-A8C6-8A8C22915A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72858A-D443-44BD-9143-A6B84D40BF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83ACDE-CD55-4B40-9AA3-E7CBA82B5A34}"/>
              </a:ext>
            </a:extLst>
          </p:cNvPr>
          <p:cNvSpPr>
            <a:spLocks noGrp="1"/>
          </p:cNvSpPr>
          <p:nvPr>
            <p:ph type="dt" sz="half" idx="10"/>
          </p:nvPr>
        </p:nvSpPr>
        <p:spPr/>
        <p:txBody>
          <a:bodyPr/>
          <a:lstStyle/>
          <a:p>
            <a:fld id="{B18A72DA-4A3F-4C70-9A66-BC099F298D60}" type="datetime1">
              <a:rPr lang="en-US" smtClean="0"/>
              <a:t>10/29/2024</a:t>
            </a:fld>
            <a:endParaRPr lang="en-US"/>
          </a:p>
        </p:txBody>
      </p:sp>
      <p:sp>
        <p:nvSpPr>
          <p:cNvPr id="6" name="Footer Placeholder 5">
            <a:extLst>
              <a:ext uri="{FF2B5EF4-FFF2-40B4-BE49-F238E27FC236}">
                <a16:creationId xmlns:a16="http://schemas.microsoft.com/office/drawing/2014/main" id="{2C1A72D0-7013-4C1E-BF8F-E205F16D4F32}"/>
              </a:ext>
            </a:extLst>
          </p:cNvPr>
          <p:cNvSpPr>
            <a:spLocks noGrp="1"/>
          </p:cNvSpPr>
          <p:nvPr>
            <p:ph type="ftr" sz="quarter" idx="11"/>
          </p:nvPr>
        </p:nvSpPr>
        <p:spPr/>
        <p:txBody>
          <a:bodyPr/>
          <a:lstStyle/>
          <a:p>
            <a:r>
              <a:rPr lang="en-US"/>
              <a:t>Buffalo-Pittsburgh Diocese PNCC                                             Rev. Dr. D.L. Seekins</a:t>
            </a:r>
          </a:p>
        </p:txBody>
      </p:sp>
      <p:sp>
        <p:nvSpPr>
          <p:cNvPr id="7" name="Slide Number Placeholder 6">
            <a:extLst>
              <a:ext uri="{FF2B5EF4-FFF2-40B4-BE49-F238E27FC236}">
                <a16:creationId xmlns:a16="http://schemas.microsoft.com/office/drawing/2014/main" id="{66794835-061D-4B68-BFFE-1C51D02C5680}"/>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3059033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D4C04-3A2D-40AF-8025-B5E8F705E0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31B555-B31E-4EFE-B1BD-968C4FDD24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A841C4-C4F1-4F40-BFEE-8203604AF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18B015-F0B7-4813-8F91-BA91E26FCE70}"/>
              </a:ext>
            </a:extLst>
          </p:cNvPr>
          <p:cNvSpPr>
            <a:spLocks noGrp="1"/>
          </p:cNvSpPr>
          <p:nvPr>
            <p:ph type="dt" sz="half" idx="10"/>
          </p:nvPr>
        </p:nvSpPr>
        <p:spPr/>
        <p:txBody>
          <a:bodyPr/>
          <a:lstStyle/>
          <a:p>
            <a:fld id="{A1BD6ACC-AEAF-4306-866B-D3E1EA89678A}" type="datetime1">
              <a:rPr lang="en-US" smtClean="0"/>
              <a:t>10/29/2024</a:t>
            </a:fld>
            <a:endParaRPr lang="en-US"/>
          </a:p>
        </p:txBody>
      </p:sp>
      <p:sp>
        <p:nvSpPr>
          <p:cNvPr id="6" name="Footer Placeholder 5">
            <a:extLst>
              <a:ext uri="{FF2B5EF4-FFF2-40B4-BE49-F238E27FC236}">
                <a16:creationId xmlns:a16="http://schemas.microsoft.com/office/drawing/2014/main" id="{C2D7E67B-6715-49C0-BDF9-DC10C659ED56}"/>
              </a:ext>
            </a:extLst>
          </p:cNvPr>
          <p:cNvSpPr>
            <a:spLocks noGrp="1"/>
          </p:cNvSpPr>
          <p:nvPr>
            <p:ph type="ftr" sz="quarter" idx="11"/>
          </p:nvPr>
        </p:nvSpPr>
        <p:spPr/>
        <p:txBody>
          <a:bodyPr/>
          <a:lstStyle/>
          <a:p>
            <a:r>
              <a:rPr lang="en-US"/>
              <a:t>Buffalo-Pittsburgh Diocese PNCC                                             Rev. Dr. D.L. Seekins</a:t>
            </a:r>
          </a:p>
        </p:txBody>
      </p:sp>
      <p:sp>
        <p:nvSpPr>
          <p:cNvPr id="7" name="Slide Number Placeholder 6">
            <a:extLst>
              <a:ext uri="{FF2B5EF4-FFF2-40B4-BE49-F238E27FC236}">
                <a16:creationId xmlns:a16="http://schemas.microsoft.com/office/drawing/2014/main" id="{82921E5C-BE81-4D82-918C-7A9241D7223B}"/>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2711161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2000"/>
            <a:lum/>
          </a:blip>
          <a:srcRect/>
          <a:stretch>
            <a:fillRect l="18000" t="6000" r="18000" b="15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155074-232E-4D59-91CE-CB5FA8E32E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CFCC30-D3F6-4033-8027-4902BB7193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F17078-5E7A-41A6-A183-2374EC9FE0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8164A0-AF6C-4AE9-BCE1-D60AC03EE50E}" type="datetime1">
              <a:rPr lang="en-US" smtClean="0"/>
              <a:t>10/29/2024</a:t>
            </a:fld>
            <a:endParaRPr lang="en-US"/>
          </a:p>
        </p:txBody>
      </p:sp>
      <p:sp>
        <p:nvSpPr>
          <p:cNvPr id="5" name="Footer Placeholder 4">
            <a:extLst>
              <a:ext uri="{FF2B5EF4-FFF2-40B4-BE49-F238E27FC236}">
                <a16:creationId xmlns:a16="http://schemas.microsoft.com/office/drawing/2014/main" id="{4420054D-91D1-4B02-81F7-B877754826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Buffalo-Pittsburgh Diocese PNCC                                             Rev. Dr. D.L. Seekins</a:t>
            </a:r>
          </a:p>
        </p:txBody>
      </p:sp>
      <p:sp>
        <p:nvSpPr>
          <p:cNvPr id="6" name="Slide Number Placeholder 5">
            <a:extLst>
              <a:ext uri="{FF2B5EF4-FFF2-40B4-BE49-F238E27FC236}">
                <a16:creationId xmlns:a16="http://schemas.microsoft.com/office/drawing/2014/main" id="{4D45EABC-168E-49FD-8E1A-21385E1744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4AA86-8703-454E-B8CD-5341B2B94ABB}" type="slidenum">
              <a:rPr lang="en-US" smtClean="0"/>
              <a:t>‹#›</a:t>
            </a:fld>
            <a:endParaRPr lang="en-US"/>
          </a:p>
        </p:txBody>
      </p:sp>
    </p:spTree>
    <p:extLst>
      <p:ext uri="{BB962C8B-B14F-4D97-AF65-F5344CB8AC3E}">
        <p14:creationId xmlns:p14="http://schemas.microsoft.com/office/powerpoint/2010/main" val="341364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E6B3632-31A7-4B9A-9B3B-DAADD1D372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12C9F5B-AB1A-42D7-8E1D-DC05C2A228FF}"/>
              </a:ext>
            </a:extLst>
          </p:cNvPr>
          <p:cNvSpPr>
            <a:spLocks noGrp="1"/>
          </p:cNvSpPr>
          <p:nvPr>
            <p:ph type="ctrTitle"/>
          </p:nvPr>
        </p:nvSpPr>
        <p:spPr>
          <a:xfrm>
            <a:off x="832514" y="640081"/>
            <a:ext cx="10753356" cy="5489009"/>
          </a:xfrm>
        </p:spPr>
        <p:txBody>
          <a:bodyPr vert="horz" lIns="91440" tIns="45720" rIns="91440" bIns="45720" rtlCol="0" anchor="ctr">
            <a:normAutofit/>
          </a:bodyPr>
          <a:lstStyle/>
          <a:p>
            <a:r>
              <a:rPr lang="en-US" dirty="0">
                <a:latin typeface="Times New Roman" panose="02020603050405020304" pitchFamily="18" charset="0"/>
                <a:cs typeface="Times New Roman" panose="02020603050405020304" pitchFamily="18" charset="0"/>
              </a:rPr>
              <a:t>Ministry of Teacher</a:t>
            </a:r>
            <a:br>
              <a:rPr lang="en-US" kern="1200" dirty="0">
                <a:solidFill>
                  <a:schemeClr val="tx1"/>
                </a:solidFill>
                <a:latin typeface="Times New Roman" panose="02020603050405020304" pitchFamily="18" charset="0"/>
                <a:cs typeface="Times New Roman" panose="02020603050405020304" pitchFamily="18" charset="0"/>
              </a:rPr>
            </a:br>
            <a:endParaRPr lang="en-US" sz="2800" kern="1200" dirty="0">
              <a:solidFill>
                <a:schemeClr val="tx1"/>
              </a:solidFill>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851679CF-9515-49CC-B573-A3869597F475}"/>
              </a:ext>
            </a:extLst>
          </p:cNvPr>
          <p:cNvSpPr>
            <a:spLocks noGrp="1"/>
          </p:cNvSpPr>
          <p:nvPr>
            <p:ph type="ftr" sz="quarter" idx="11"/>
          </p:nvPr>
        </p:nvSpPr>
        <p:spPr>
          <a:xfrm>
            <a:off x="643466" y="6356350"/>
            <a:ext cx="8677955" cy="365125"/>
          </a:xfrm>
        </p:spPr>
        <p:txBody>
          <a:bodyPr vert="horz" lIns="91440" tIns="45720" rIns="91440" bIns="45720" rtlCol="0" anchor="ctr">
            <a:normAutofit/>
          </a:bodyPr>
          <a:lstStyle/>
          <a:p>
            <a:pPr algn="l">
              <a:lnSpc>
                <a:spcPct val="90000"/>
              </a:lnSpc>
              <a:spcAft>
                <a:spcPts val="600"/>
              </a:spcAft>
            </a:pPr>
            <a:r>
              <a:rPr lang="en-US" sz="1400" kern="1200" dirty="0">
                <a:solidFill>
                  <a:schemeClr val="tx1">
                    <a:tint val="75000"/>
                  </a:schemeClr>
                </a:solidFill>
                <a:latin typeface="Times New Roman" panose="02020603050405020304" pitchFamily="18" charset="0"/>
                <a:cs typeface="Times New Roman" panose="02020603050405020304" pitchFamily="18" charset="0"/>
              </a:rPr>
              <a:t>Buffalo-Pittsburgh Diocese PNCC</a:t>
            </a:r>
            <a:r>
              <a:rPr lang="en-US" sz="900" kern="1200" dirty="0">
                <a:solidFill>
                  <a:schemeClr val="tx1">
                    <a:tint val="75000"/>
                  </a:schemeClr>
                </a:solidFill>
                <a:latin typeface="+mn-lt"/>
                <a:ea typeface="+mn-ea"/>
                <a:cs typeface="+mn-cs"/>
              </a:rPr>
              <a:t>                                                                                      </a:t>
            </a:r>
            <a:r>
              <a:rPr lang="en-US" sz="1400" kern="1200" dirty="0">
                <a:solidFill>
                  <a:schemeClr val="tx1">
                    <a:tint val="75000"/>
                  </a:schemeClr>
                </a:solidFill>
                <a:latin typeface="Times New Roman" panose="02020603050405020304" pitchFamily="18" charset="0"/>
                <a:cs typeface="Times New Roman" panose="02020603050405020304" pitchFamily="18" charset="0"/>
              </a:rPr>
              <a:t>Rev. Dr. D.L. Seekins</a:t>
            </a:r>
          </a:p>
        </p:txBody>
      </p:sp>
      <p:sp>
        <p:nvSpPr>
          <p:cNvPr id="5" name="Slide Number Placeholder 4">
            <a:extLst>
              <a:ext uri="{FF2B5EF4-FFF2-40B4-BE49-F238E27FC236}">
                <a16:creationId xmlns:a16="http://schemas.microsoft.com/office/drawing/2014/main" id="{8F35D8D5-7CBF-4B13-A943-E557497D2208}"/>
              </a:ext>
            </a:extLst>
          </p:cNvPr>
          <p:cNvSpPr>
            <a:spLocks noGrp="1"/>
          </p:cNvSpPr>
          <p:nvPr>
            <p:ph type="sldNum" sz="quarter" idx="12"/>
          </p:nvPr>
        </p:nvSpPr>
        <p:spPr>
          <a:xfrm>
            <a:off x="10617958" y="6356350"/>
            <a:ext cx="967910" cy="365125"/>
          </a:xfrm>
        </p:spPr>
        <p:txBody>
          <a:bodyPr vert="horz" lIns="91440" tIns="45720" rIns="91440" bIns="45720" rtlCol="0" anchor="ctr">
            <a:normAutofit/>
          </a:bodyPr>
          <a:lstStyle/>
          <a:p>
            <a:pPr>
              <a:spcAft>
                <a:spcPts val="600"/>
              </a:spcAft>
            </a:pPr>
            <a:fld id="{13E4AA86-8703-454E-B8CD-5341B2B94ABB}" type="slidenum">
              <a:rPr lang="en-US" smtClean="0"/>
              <a:pPr>
                <a:spcAft>
                  <a:spcPts val="600"/>
                </a:spcAft>
              </a:pPr>
              <a:t>1</a:t>
            </a:fld>
            <a:endParaRPr lang="en-US"/>
          </a:p>
        </p:txBody>
      </p:sp>
    </p:spTree>
    <p:extLst>
      <p:ext uri="{BB962C8B-B14F-4D97-AF65-F5344CB8AC3E}">
        <p14:creationId xmlns:p14="http://schemas.microsoft.com/office/powerpoint/2010/main" val="850313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E1309-22F9-7A69-9A78-E52C44F529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98DB22-5FE5-AB04-88CC-1204D2A04D7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4B16AD2F-D6DA-5178-0677-855838DD0E59}"/>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39CCB5DF-8556-B9B0-12CA-7B1F174B5A3B}"/>
              </a:ext>
            </a:extLst>
          </p:cNvPr>
          <p:cNvSpPr>
            <a:spLocks noGrp="1"/>
          </p:cNvSpPr>
          <p:nvPr>
            <p:ph type="sldNum" sz="quarter" idx="12"/>
          </p:nvPr>
        </p:nvSpPr>
        <p:spPr/>
        <p:txBody>
          <a:bodyPr/>
          <a:lstStyle/>
          <a:p>
            <a:fld id="{13E4AA86-8703-454E-B8CD-5341B2B94ABB}" type="slidenum">
              <a:rPr lang="en-US" smtClean="0"/>
              <a:t>10</a:t>
            </a:fld>
            <a:endParaRPr lang="en-US"/>
          </a:p>
        </p:txBody>
      </p:sp>
      <p:sp>
        <p:nvSpPr>
          <p:cNvPr id="7" name="Content Placeholder 6">
            <a:extLst>
              <a:ext uri="{FF2B5EF4-FFF2-40B4-BE49-F238E27FC236}">
                <a16:creationId xmlns:a16="http://schemas.microsoft.com/office/drawing/2014/main" id="{ED06F599-3E2A-4742-5EF9-541CE1A4AB23}"/>
              </a:ext>
            </a:extLst>
          </p:cNvPr>
          <p:cNvSpPr>
            <a:spLocks noGrp="1"/>
          </p:cNvSpPr>
          <p:nvPr>
            <p:ph idx="1"/>
          </p:nvPr>
        </p:nvSpPr>
        <p:spPr>
          <a:xfrm>
            <a:off x="1527048" y="1825625"/>
            <a:ext cx="9592056" cy="3935095"/>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Simplify </a:t>
            </a:r>
          </a:p>
          <a:p>
            <a:pPr marL="0" indent="0">
              <a:lnSpc>
                <a:spcPct val="150000"/>
              </a:lnSpc>
              <a:buNone/>
            </a:pPr>
            <a:r>
              <a:rPr lang="en-US" sz="2400" dirty="0">
                <a:latin typeface="Times New Roman" panose="02020603050405020304" pitchFamily="18" charset="0"/>
                <a:cs typeface="Times New Roman" panose="02020603050405020304" pitchFamily="18" charset="0"/>
              </a:rPr>
              <a:t>The task of streamlining the word is to deliver it in such a way that the congregation can firmly grasp the mysteries contained within.</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94). Kindle Edition. </a:t>
            </a:r>
          </a:p>
        </p:txBody>
      </p:sp>
    </p:spTree>
    <p:extLst>
      <p:ext uri="{BB962C8B-B14F-4D97-AF65-F5344CB8AC3E}">
        <p14:creationId xmlns:p14="http://schemas.microsoft.com/office/powerpoint/2010/main" val="319205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AE35D7-B902-169D-9E9C-B90018C798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DE35AA-781D-DD01-B596-0FE858DEC8A3}"/>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755E6F38-76AC-9E4D-3B1F-11922C61BA1D}"/>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EE349BA7-7E89-49DA-F8E9-73DB1EB979C6}"/>
              </a:ext>
            </a:extLst>
          </p:cNvPr>
          <p:cNvSpPr>
            <a:spLocks noGrp="1"/>
          </p:cNvSpPr>
          <p:nvPr>
            <p:ph type="sldNum" sz="quarter" idx="12"/>
          </p:nvPr>
        </p:nvSpPr>
        <p:spPr/>
        <p:txBody>
          <a:bodyPr/>
          <a:lstStyle/>
          <a:p>
            <a:fld id="{13E4AA86-8703-454E-B8CD-5341B2B94ABB}" type="slidenum">
              <a:rPr lang="en-US" smtClean="0"/>
              <a:t>11</a:t>
            </a:fld>
            <a:endParaRPr lang="en-US"/>
          </a:p>
        </p:txBody>
      </p:sp>
      <p:sp>
        <p:nvSpPr>
          <p:cNvPr id="7" name="Content Placeholder 6">
            <a:extLst>
              <a:ext uri="{FF2B5EF4-FFF2-40B4-BE49-F238E27FC236}">
                <a16:creationId xmlns:a16="http://schemas.microsoft.com/office/drawing/2014/main" id="{78FA511E-0BBA-DFEE-2CC7-875A66AE0536}"/>
              </a:ext>
            </a:extLst>
          </p:cNvPr>
          <p:cNvSpPr>
            <a:spLocks noGrp="1"/>
          </p:cNvSpPr>
          <p:nvPr>
            <p:ph idx="1"/>
          </p:nvPr>
        </p:nvSpPr>
        <p:spPr>
          <a:xfrm>
            <a:off x="1527048" y="1825625"/>
            <a:ext cx="9592056" cy="3935095"/>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Doctrine </a:t>
            </a:r>
          </a:p>
          <a:p>
            <a:pPr marL="0" indent="0">
              <a:lnSpc>
                <a:spcPct val="150000"/>
              </a:lnSpc>
              <a:buNone/>
            </a:pPr>
            <a:r>
              <a:rPr lang="en-US" sz="2400" dirty="0">
                <a:latin typeface="Times New Roman" panose="02020603050405020304" pitchFamily="18" charset="0"/>
                <a:cs typeface="Times New Roman" panose="02020603050405020304" pitchFamily="18" charset="0"/>
              </a:rPr>
              <a:t>"Watch your life and doctrine closely. Persevere in them, because if you do, you will save both yourself and your hearers (1 Timothy 4:16 NIV).</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94). Kindle Edition. </a:t>
            </a:r>
          </a:p>
        </p:txBody>
      </p:sp>
    </p:spTree>
    <p:extLst>
      <p:ext uri="{BB962C8B-B14F-4D97-AF65-F5344CB8AC3E}">
        <p14:creationId xmlns:p14="http://schemas.microsoft.com/office/powerpoint/2010/main" val="2377239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D5EDD-D9ED-3A27-330B-D57028F6DA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66999D-656C-4D70-31B6-CC917693A7F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EC3D872B-6364-B610-9BCB-0386178F8D27}"/>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048411AF-CFB2-1F51-0A6D-7A8F5A30F544}"/>
              </a:ext>
            </a:extLst>
          </p:cNvPr>
          <p:cNvSpPr>
            <a:spLocks noGrp="1"/>
          </p:cNvSpPr>
          <p:nvPr>
            <p:ph type="sldNum" sz="quarter" idx="12"/>
          </p:nvPr>
        </p:nvSpPr>
        <p:spPr/>
        <p:txBody>
          <a:bodyPr/>
          <a:lstStyle/>
          <a:p>
            <a:fld id="{13E4AA86-8703-454E-B8CD-5341B2B94ABB}" type="slidenum">
              <a:rPr lang="en-US" smtClean="0"/>
              <a:t>12</a:t>
            </a:fld>
            <a:endParaRPr lang="en-US"/>
          </a:p>
        </p:txBody>
      </p:sp>
      <p:sp>
        <p:nvSpPr>
          <p:cNvPr id="7" name="Content Placeholder 6">
            <a:extLst>
              <a:ext uri="{FF2B5EF4-FFF2-40B4-BE49-F238E27FC236}">
                <a16:creationId xmlns:a16="http://schemas.microsoft.com/office/drawing/2014/main" id="{997DE1C3-51D0-533E-27A1-9D83D8C066AA}"/>
              </a:ext>
            </a:extLst>
          </p:cNvPr>
          <p:cNvSpPr>
            <a:spLocks noGrp="1"/>
          </p:cNvSpPr>
          <p:nvPr>
            <p:ph idx="1"/>
          </p:nvPr>
        </p:nvSpPr>
        <p:spPr>
          <a:xfrm>
            <a:off x="1527048" y="1825625"/>
            <a:ext cx="9592056" cy="3935095"/>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Doctrine </a:t>
            </a:r>
          </a:p>
          <a:p>
            <a:pPr marL="0" indent="0">
              <a:lnSpc>
                <a:spcPct val="150000"/>
              </a:lnSpc>
              <a:buNone/>
            </a:pPr>
            <a:r>
              <a:rPr lang="en-US" sz="2400" dirty="0">
                <a:latin typeface="Times New Roman" panose="02020603050405020304" pitchFamily="18" charset="0"/>
                <a:cs typeface="Times New Roman" panose="02020603050405020304" pitchFamily="18" charset="0"/>
              </a:rPr>
              <a:t>Teachers instruct the Church in sound doctrine, the basis of godly living. They study the Scriptures intently and teach Biblical principles to foster discipleship and spiritual growth.</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94). Kindle Edition. </a:t>
            </a:r>
          </a:p>
        </p:txBody>
      </p:sp>
    </p:spTree>
    <p:extLst>
      <p:ext uri="{BB962C8B-B14F-4D97-AF65-F5344CB8AC3E}">
        <p14:creationId xmlns:p14="http://schemas.microsoft.com/office/powerpoint/2010/main" val="1351937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59D410-92E8-D515-4F8F-57EBADA215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13C9BC-4797-EDEE-4BC5-6759DF4F9199}"/>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AEF55ECD-5E53-BF72-CAA3-2878463A96F8}"/>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A505E3BB-495A-B5D6-9B96-6908E1C48E53}"/>
              </a:ext>
            </a:extLst>
          </p:cNvPr>
          <p:cNvSpPr>
            <a:spLocks noGrp="1"/>
          </p:cNvSpPr>
          <p:nvPr>
            <p:ph type="sldNum" sz="quarter" idx="12"/>
          </p:nvPr>
        </p:nvSpPr>
        <p:spPr/>
        <p:txBody>
          <a:bodyPr/>
          <a:lstStyle/>
          <a:p>
            <a:fld id="{13E4AA86-8703-454E-B8CD-5341B2B94ABB}" type="slidenum">
              <a:rPr lang="en-US" smtClean="0"/>
              <a:t>13</a:t>
            </a:fld>
            <a:endParaRPr lang="en-US"/>
          </a:p>
        </p:txBody>
      </p:sp>
      <p:sp>
        <p:nvSpPr>
          <p:cNvPr id="7" name="Content Placeholder 6">
            <a:extLst>
              <a:ext uri="{FF2B5EF4-FFF2-40B4-BE49-F238E27FC236}">
                <a16:creationId xmlns:a16="http://schemas.microsoft.com/office/drawing/2014/main" id="{F45E6F86-992C-E472-D1C5-86690E12CF49}"/>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Doctrine </a:t>
            </a:r>
          </a:p>
          <a:p>
            <a:pPr marL="0" indent="0">
              <a:lnSpc>
                <a:spcPct val="150000"/>
              </a:lnSpc>
              <a:buNone/>
            </a:pPr>
            <a:r>
              <a:rPr lang="en-US" sz="2400" dirty="0">
                <a:latin typeface="Times New Roman" panose="02020603050405020304" pitchFamily="18" charset="0"/>
                <a:cs typeface="Times New Roman" panose="02020603050405020304" pitchFamily="18" charset="0"/>
              </a:rPr>
              <a:t>They live as examples to those under their tutelage and set the standard for godliness and morality. They are light to the congregation, illuminating the path of righteousness while teaching the truth of God's Word without compromise.</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94). Kindle Edition. </a:t>
            </a:r>
          </a:p>
        </p:txBody>
      </p:sp>
    </p:spTree>
    <p:extLst>
      <p:ext uri="{BB962C8B-B14F-4D97-AF65-F5344CB8AC3E}">
        <p14:creationId xmlns:p14="http://schemas.microsoft.com/office/powerpoint/2010/main" val="2373495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BAF2B6-83AE-BE45-D22B-EE8BB1F693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0205BA-9B10-4EAA-7183-0B3EA9FB24CE}"/>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CE3E509B-7E86-3FE1-3CA4-0AABB8EC7F5D}"/>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4AEB6ACC-39CB-43F0-42DD-7C46B6CC7427}"/>
              </a:ext>
            </a:extLst>
          </p:cNvPr>
          <p:cNvSpPr>
            <a:spLocks noGrp="1"/>
          </p:cNvSpPr>
          <p:nvPr>
            <p:ph type="sldNum" sz="quarter" idx="12"/>
          </p:nvPr>
        </p:nvSpPr>
        <p:spPr/>
        <p:txBody>
          <a:bodyPr/>
          <a:lstStyle/>
          <a:p>
            <a:fld id="{13E4AA86-8703-454E-B8CD-5341B2B94ABB}" type="slidenum">
              <a:rPr lang="en-US" smtClean="0"/>
              <a:t>14</a:t>
            </a:fld>
            <a:endParaRPr lang="en-US"/>
          </a:p>
        </p:txBody>
      </p:sp>
      <p:sp>
        <p:nvSpPr>
          <p:cNvPr id="7" name="Content Placeholder 6">
            <a:extLst>
              <a:ext uri="{FF2B5EF4-FFF2-40B4-BE49-F238E27FC236}">
                <a16:creationId xmlns:a16="http://schemas.microsoft.com/office/drawing/2014/main" id="{C8BCC94D-74BE-BE95-0E6A-87621BA72175}"/>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Doctrine </a:t>
            </a:r>
          </a:p>
          <a:p>
            <a:pPr marL="0" indent="0">
              <a:lnSpc>
                <a:spcPct val="150000"/>
              </a:lnSpc>
              <a:buNone/>
            </a:pPr>
            <a:r>
              <a:rPr lang="en-US" sz="2400" dirty="0">
                <a:latin typeface="Times New Roman" panose="02020603050405020304" pitchFamily="18" charset="0"/>
                <a:cs typeface="Times New Roman" panose="02020603050405020304" pitchFamily="18" charset="0"/>
              </a:rPr>
              <a:t>This is not to say that teachers are without mistakes, but their lives should be marked by godly living and spiritual maturity.</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94). Kindle Edition. </a:t>
            </a:r>
          </a:p>
        </p:txBody>
      </p:sp>
    </p:spTree>
    <p:extLst>
      <p:ext uri="{BB962C8B-B14F-4D97-AF65-F5344CB8AC3E}">
        <p14:creationId xmlns:p14="http://schemas.microsoft.com/office/powerpoint/2010/main" val="2798940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5B4BB1-3023-A0C1-F439-2C45310DB6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0D3C91-3D85-3233-059D-8D536D099F6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A64102D0-996B-6F9E-346F-A62B33BB0CD9}"/>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E5A3A1C4-B978-D3A7-D197-E6A83B6D54F9}"/>
              </a:ext>
            </a:extLst>
          </p:cNvPr>
          <p:cNvSpPr>
            <a:spLocks noGrp="1"/>
          </p:cNvSpPr>
          <p:nvPr>
            <p:ph type="sldNum" sz="quarter" idx="12"/>
          </p:nvPr>
        </p:nvSpPr>
        <p:spPr/>
        <p:txBody>
          <a:bodyPr/>
          <a:lstStyle/>
          <a:p>
            <a:fld id="{13E4AA86-8703-454E-B8CD-5341B2B94ABB}" type="slidenum">
              <a:rPr lang="en-US" smtClean="0"/>
              <a:t>15</a:t>
            </a:fld>
            <a:endParaRPr lang="en-US"/>
          </a:p>
        </p:txBody>
      </p:sp>
      <p:sp>
        <p:nvSpPr>
          <p:cNvPr id="7" name="Content Placeholder 6">
            <a:extLst>
              <a:ext uri="{FF2B5EF4-FFF2-40B4-BE49-F238E27FC236}">
                <a16:creationId xmlns:a16="http://schemas.microsoft.com/office/drawing/2014/main" id="{A6FF48FE-FCF9-24E9-FAA4-71782155D1B5}"/>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Mature </a:t>
            </a:r>
          </a:p>
          <a:p>
            <a:pPr marL="0" indent="0">
              <a:lnSpc>
                <a:spcPct val="150000"/>
              </a:lnSpc>
              <a:buNone/>
            </a:pPr>
            <a:r>
              <a:rPr lang="en-US" sz="2400" dirty="0">
                <a:latin typeface="Times New Roman" panose="02020603050405020304" pitchFamily="18" charset="0"/>
                <a:cs typeface="Times New Roman" panose="02020603050405020304" pitchFamily="18" charset="0"/>
              </a:rPr>
              <a:t>“He is the one we proclaim, admonishing and teaching everyone with all wisdom, so that we may present everyone fully mature in Christ” (Colossians 1:28 NIV).</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(pp. 94-95). Kindle Edition. </a:t>
            </a:r>
          </a:p>
        </p:txBody>
      </p:sp>
    </p:spTree>
    <p:extLst>
      <p:ext uri="{BB962C8B-B14F-4D97-AF65-F5344CB8AC3E}">
        <p14:creationId xmlns:p14="http://schemas.microsoft.com/office/powerpoint/2010/main" val="2386196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8E435-E7F4-6D52-D8B4-8EBF9CECE3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34DD79-FDDE-0757-65C0-713A802C45F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5EE2EBA2-E030-1DC2-08DF-9F65512584D4}"/>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69CA840F-FB52-4DF9-A7E1-62FF8CC1DC23}"/>
              </a:ext>
            </a:extLst>
          </p:cNvPr>
          <p:cNvSpPr>
            <a:spLocks noGrp="1"/>
          </p:cNvSpPr>
          <p:nvPr>
            <p:ph type="sldNum" sz="quarter" idx="12"/>
          </p:nvPr>
        </p:nvSpPr>
        <p:spPr/>
        <p:txBody>
          <a:bodyPr/>
          <a:lstStyle/>
          <a:p>
            <a:fld id="{13E4AA86-8703-454E-B8CD-5341B2B94ABB}" type="slidenum">
              <a:rPr lang="en-US" smtClean="0"/>
              <a:t>16</a:t>
            </a:fld>
            <a:endParaRPr lang="en-US"/>
          </a:p>
        </p:txBody>
      </p:sp>
      <p:sp>
        <p:nvSpPr>
          <p:cNvPr id="7" name="Content Placeholder 6">
            <a:extLst>
              <a:ext uri="{FF2B5EF4-FFF2-40B4-BE49-F238E27FC236}">
                <a16:creationId xmlns:a16="http://schemas.microsoft.com/office/drawing/2014/main" id="{7B3676F0-7469-71D2-8A9F-88F837F95E36}"/>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Mature </a:t>
            </a:r>
          </a:p>
          <a:p>
            <a:pPr marL="0" indent="0">
              <a:lnSpc>
                <a:spcPct val="150000"/>
              </a:lnSpc>
              <a:buNone/>
            </a:pPr>
            <a:r>
              <a:rPr lang="en-US" sz="2400" dirty="0">
                <a:latin typeface="Times New Roman" panose="02020603050405020304" pitchFamily="18" charset="0"/>
                <a:cs typeface="Times New Roman" panose="02020603050405020304" pitchFamily="18" charset="0"/>
              </a:rPr>
              <a:t>We are all on a journey of maturing in our faith, and teachers play a major role in making this possible. They bring the meat of the word to the congregation, ensuring they are made strong in the ways of the Lord.</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95). Kindle Edition. </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0973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851CD1-7110-2B43-3FE4-B011EA496C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BAF59F-594F-CEA5-4C41-256C67A22AE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75A39D19-0713-E425-A54D-47831E5572FA}"/>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E29CA459-894B-B17E-A702-39834224E5BE}"/>
              </a:ext>
            </a:extLst>
          </p:cNvPr>
          <p:cNvSpPr>
            <a:spLocks noGrp="1"/>
          </p:cNvSpPr>
          <p:nvPr>
            <p:ph type="sldNum" sz="quarter" idx="12"/>
          </p:nvPr>
        </p:nvSpPr>
        <p:spPr/>
        <p:txBody>
          <a:bodyPr/>
          <a:lstStyle/>
          <a:p>
            <a:fld id="{13E4AA86-8703-454E-B8CD-5341B2B94ABB}" type="slidenum">
              <a:rPr lang="en-US" smtClean="0"/>
              <a:t>17</a:t>
            </a:fld>
            <a:endParaRPr lang="en-US"/>
          </a:p>
        </p:txBody>
      </p:sp>
      <p:sp>
        <p:nvSpPr>
          <p:cNvPr id="7" name="Content Placeholder 6">
            <a:extLst>
              <a:ext uri="{FF2B5EF4-FFF2-40B4-BE49-F238E27FC236}">
                <a16:creationId xmlns:a16="http://schemas.microsoft.com/office/drawing/2014/main" id="{8E081AA8-7712-59CF-9865-84BD3A09E9C6}"/>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Mature </a:t>
            </a:r>
          </a:p>
          <a:p>
            <a:pPr marL="0" indent="0">
              <a:lnSpc>
                <a:spcPct val="150000"/>
              </a:lnSpc>
              <a:buNone/>
            </a:pPr>
            <a:r>
              <a:rPr lang="en-US" sz="2400" dirty="0">
                <a:latin typeface="Times New Roman" panose="02020603050405020304" pitchFamily="18" charset="0"/>
                <a:cs typeface="Times New Roman" panose="02020603050405020304" pitchFamily="18" charset="0"/>
              </a:rPr>
              <a:t>This involves teaching sound doctrine and bringing present truth that leads to Biblical literacy and spiritual maturity.</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4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95). Kindle Edition. </a:t>
            </a:r>
          </a:p>
        </p:txBody>
      </p:sp>
    </p:spTree>
    <p:extLst>
      <p:ext uri="{BB962C8B-B14F-4D97-AF65-F5344CB8AC3E}">
        <p14:creationId xmlns:p14="http://schemas.microsoft.com/office/powerpoint/2010/main" val="2198721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5AE46F-C369-CA29-C3CD-6A7989C4BF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C8E7BC-0F69-7447-C71D-0059E7AAD56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4FD16DD1-C95F-F028-F653-27EC3116C1F4}"/>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A4A14AF0-9617-52A6-F32D-133475096F84}"/>
              </a:ext>
            </a:extLst>
          </p:cNvPr>
          <p:cNvSpPr>
            <a:spLocks noGrp="1"/>
          </p:cNvSpPr>
          <p:nvPr>
            <p:ph type="sldNum" sz="quarter" idx="12"/>
          </p:nvPr>
        </p:nvSpPr>
        <p:spPr/>
        <p:txBody>
          <a:bodyPr/>
          <a:lstStyle/>
          <a:p>
            <a:fld id="{13E4AA86-8703-454E-B8CD-5341B2B94ABB}" type="slidenum">
              <a:rPr lang="en-US" smtClean="0"/>
              <a:t>18</a:t>
            </a:fld>
            <a:endParaRPr lang="en-US"/>
          </a:p>
        </p:txBody>
      </p:sp>
      <p:sp>
        <p:nvSpPr>
          <p:cNvPr id="7" name="Content Placeholder 6">
            <a:extLst>
              <a:ext uri="{FF2B5EF4-FFF2-40B4-BE49-F238E27FC236}">
                <a16:creationId xmlns:a16="http://schemas.microsoft.com/office/drawing/2014/main" id="{079ADB90-3860-1048-D842-E091E72E7BCE}"/>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Disciple </a:t>
            </a:r>
          </a:p>
          <a:p>
            <a:pPr marL="0" indent="0">
              <a:lnSpc>
                <a:spcPct val="150000"/>
              </a:lnSpc>
              <a:buNone/>
            </a:pPr>
            <a:r>
              <a:rPr lang="en-US" sz="2400" dirty="0">
                <a:latin typeface="Times New Roman" panose="02020603050405020304" pitchFamily="18" charset="0"/>
                <a:cs typeface="Times New Roman" panose="02020603050405020304" pitchFamily="18" charset="0"/>
              </a:rPr>
              <a:t>Teachers are also called to disciple members of the congregation, teaching them how to follow Christ and live according to Biblical truth.</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95). Kindle Edition. </a:t>
            </a:r>
          </a:p>
        </p:txBody>
      </p:sp>
    </p:spTree>
    <p:extLst>
      <p:ext uri="{BB962C8B-B14F-4D97-AF65-F5344CB8AC3E}">
        <p14:creationId xmlns:p14="http://schemas.microsoft.com/office/powerpoint/2010/main" val="2613694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7B6A2-AFC4-C08E-3597-C4F7071F46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6F4535-5FC6-1E48-A037-91940B84AE7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D34FDC5E-A23C-33F5-5BFE-F3C25B75DF1F}"/>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04AF862D-CA2E-EC94-6BA7-75521E1CE4CA}"/>
              </a:ext>
            </a:extLst>
          </p:cNvPr>
          <p:cNvSpPr>
            <a:spLocks noGrp="1"/>
          </p:cNvSpPr>
          <p:nvPr>
            <p:ph type="sldNum" sz="quarter" idx="12"/>
          </p:nvPr>
        </p:nvSpPr>
        <p:spPr/>
        <p:txBody>
          <a:bodyPr/>
          <a:lstStyle/>
          <a:p>
            <a:fld id="{13E4AA86-8703-454E-B8CD-5341B2B94ABB}" type="slidenum">
              <a:rPr lang="en-US" smtClean="0"/>
              <a:t>19</a:t>
            </a:fld>
            <a:endParaRPr lang="en-US"/>
          </a:p>
        </p:txBody>
      </p:sp>
      <p:sp>
        <p:nvSpPr>
          <p:cNvPr id="7" name="Content Placeholder 6">
            <a:extLst>
              <a:ext uri="{FF2B5EF4-FFF2-40B4-BE49-F238E27FC236}">
                <a16:creationId xmlns:a16="http://schemas.microsoft.com/office/drawing/2014/main" id="{F8BCD9D5-62B2-8FA2-1EAE-B6D7AE269A72}"/>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Disciple </a:t>
            </a:r>
          </a:p>
          <a:p>
            <a:pPr marL="0" indent="0">
              <a:lnSpc>
                <a:spcPct val="150000"/>
              </a:lnSpc>
              <a:buNone/>
            </a:pPr>
            <a:r>
              <a:rPr lang="en-US" sz="2400" dirty="0">
                <a:latin typeface="Times New Roman" panose="02020603050405020304" pitchFamily="18" charset="0"/>
                <a:cs typeface="Times New Roman" panose="02020603050405020304" pitchFamily="18" charset="0"/>
              </a:rPr>
              <a:t>In Jewish culture, the disciples often lived with the rabbis (teachers) to learn by example how to live a godly life under any circumstance, not just in theory.</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95). Kindle Edition. </a:t>
            </a:r>
          </a:p>
        </p:txBody>
      </p:sp>
    </p:spTree>
    <p:extLst>
      <p:ext uri="{BB962C8B-B14F-4D97-AF65-F5344CB8AC3E}">
        <p14:creationId xmlns:p14="http://schemas.microsoft.com/office/powerpoint/2010/main" val="935297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AA972-D5D5-457F-8249-4370D6FEE9B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587660FC-5816-4E0E-9BBB-6BFC076F6DE0}"/>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803F29F0-C434-4D90-A0C4-F1C6FE0F81B1}"/>
              </a:ext>
            </a:extLst>
          </p:cNvPr>
          <p:cNvSpPr>
            <a:spLocks noGrp="1"/>
          </p:cNvSpPr>
          <p:nvPr>
            <p:ph type="sldNum" sz="quarter" idx="12"/>
          </p:nvPr>
        </p:nvSpPr>
        <p:spPr/>
        <p:txBody>
          <a:bodyPr/>
          <a:lstStyle/>
          <a:p>
            <a:fld id="{13E4AA86-8703-454E-B8CD-5341B2B94ABB}" type="slidenum">
              <a:rPr lang="en-US" smtClean="0"/>
              <a:t>2</a:t>
            </a:fld>
            <a:endParaRPr lang="en-US"/>
          </a:p>
        </p:txBody>
      </p:sp>
      <p:sp>
        <p:nvSpPr>
          <p:cNvPr id="7" name="Content Placeholder 6">
            <a:extLst>
              <a:ext uri="{FF2B5EF4-FFF2-40B4-BE49-F238E27FC236}">
                <a16:creationId xmlns:a16="http://schemas.microsoft.com/office/drawing/2014/main" id="{86A3E04A-AF41-C418-C1F0-231F60057D3A}"/>
              </a:ext>
            </a:extLst>
          </p:cNvPr>
          <p:cNvSpPr>
            <a:spLocks noGrp="1"/>
          </p:cNvSpPr>
          <p:nvPr>
            <p:ph idx="1"/>
          </p:nvPr>
        </p:nvSpPr>
        <p:spPr>
          <a:xfrm>
            <a:off x="3355848" y="1825625"/>
            <a:ext cx="5254752" cy="3551047"/>
          </a:xfrm>
        </p:spPr>
        <p:txBody>
          <a:bodyPr/>
          <a:lstStyle/>
          <a:p>
            <a:pPr marL="0" indent="0">
              <a:buNone/>
            </a:pPr>
            <a:r>
              <a:rPr lang="en-US" dirty="0">
                <a:latin typeface="Times New Roman" panose="02020603050405020304" pitchFamily="18" charset="0"/>
                <a:cs typeface="Times New Roman" panose="02020603050405020304" pitchFamily="18" charset="0"/>
              </a:rPr>
              <a:t>The Five Fold Ministry of Teacher</a:t>
            </a:r>
          </a:p>
          <a:p>
            <a:pPr marL="514350" indent="-514350">
              <a:buAutoNum type="arabicPeriod"/>
            </a:pPr>
            <a:r>
              <a:rPr lang="en-US" dirty="0">
                <a:latin typeface="Times New Roman" panose="02020603050405020304" pitchFamily="18" charset="0"/>
                <a:cs typeface="Times New Roman" panose="02020603050405020304" pitchFamily="18" charset="0"/>
              </a:rPr>
              <a:t>Methods of Teaching</a:t>
            </a:r>
          </a:p>
          <a:p>
            <a:pPr marL="971550" lvl="1" indent="-514350">
              <a:buFont typeface="+mj-lt"/>
              <a:buAutoNum type="alphaLcParenR"/>
            </a:pPr>
            <a:r>
              <a:rPr lang="en-US" dirty="0">
                <a:latin typeface="Times New Roman" panose="02020603050405020304" pitchFamily="18" charset="0"/>
                <a:cs typeface="Times New Roman" panose="02020603050405020304" pitchFamily="18" charset="0"/>
              </a:rPr>
              <a:t>Lesson Development</a:t>
            </a:r>
          </a:p>
          <a:p>
            <a:pPr marL="971550" lvl="1" indent="-514350">
              <a:buFont typeface="+mj-lt"/>
              <a:buAutoNum type="alphaLcParenR"/>
            </a:pPr>
            <a:r>
              <a:rPr lang="en-US" dirty="0">
                <a:latin typeface="Times New Roman" panose="02020603050405020304" pitchFamily="18" charset="0"/>
                <a:cs typeface="Times New Roman" panose="02020603050405020304" pitchFamily="18" charset="0"/>
              </a:rPr>
              <a:t>Lesson Presentation</a:t>
            </a:r>
          </a:p>
          <a:p>
            <a:pPr marL="0" indent="0">
              <a:buNone/>
            </a:pPr>
            <a:r>
              <a:rPr lang="en-US" dirty="0">
                <a:latin typeface="Times New Roman" panose="02020603050405020304" pitchFamily="18" charset="0"/>
                <a:cs typeface="Times New Roman" panose="02020603050405020304" pitchFamily="18" charset="0"/>
              </a:rPr>
              <a:t>2. Learning Styles</a:t>
            </a:r>
          </a:p>
          <a:p>
            <a:pPr marL="971550" lvl="1" indent="-514350">
              <a:buFont typeface="+mj-lt"/>
              <a:buAutoNum type="alphaLcParenR"/>
            </a:pPr>
            <a:r>
              <a:rPr lang="en-US" dirty="0">
                <a:latin typeface="Times New Roman" panose="02020603050405020304" pitchFamily="18" charset="0"/>
                <a:cs typeface="Times New Roman" panose="02020603050405020304" pitchFamily="18" charset="0"/>
              </a:rPr>
              <a:t>For Youth</a:t>
            </a:r>
          </a:p>
          <a:p>
            <a:pPr marL="971550" lvl="1" indent="-514350">
              <a:buFont typeface="+mj-lt"/>
              <a:buAutoNum type="alphaLcParenR"/>
            </a:pPr>
            <a:r>
              <a:rPr lang="en-US" dirty="0">
                <a:latin typeface="Times New Roman" panose="02020603050405020304" pitchFamily="18" charset="0"/>
                <a:cs typeface="Times New Roman" panose="02020603050405020304" pitchFamily="18" charset="0"/>
              </a:rPr>
              <a:t>For Adults</a:t>
            </a:r>
          </a:p>
        </p:txBody>
      </p:sp>
    </p:spTree>
    <p:extLst>
      <p:ext uri="{BB962C8B-B14F-4D97-AF65-F5344CB8AC3E}">
        <p14:creationId xmlns:p14="http://schemas.microsoft.com/office/powerpoint/2010/main" val="3443876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1965F2-49AC-EB36-7B9E-A1D5D6472F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9397A2-28D2-0598-8B11-0972B0735E9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340C14A9-C0E3-CE9B-B137-26E651131DDD}"/>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760F0639-DD9E-6C47-2C89-1B3401AE73A3}"/>
              </a:ext>
            </a:extLst>
          </p:cNvPr>
          <p:cNvSpPr>
            <a:spLocks noGrp="1"/>
          </p:cNvSpPr>
          <p:nvPr>
            <p:ph type="sldNum" sz="quarter" idx="12"/>
          </p:nvPr>
        </p:nvSpPr>
        <p:spPr/>
        <p:txBody>
          <a:bodyPr/>
          <a:lstStyle/>
          <a:p>
            <a:fld id="{13E4AA86-8703-454E-B8CD-5341B2B94ABB}" type="slidenum">
              <a:rPr lang="en-US" smtClean="0"/>
              <a:t>20</a:t>
            </a:fld>
            <a:endParaRPr lang="en-US"/>
          </a:p>
        </p:txBody>
      </p:sp>
      <p:sp>
        <p:nvSpPr>
          <p:cNvPr id="7" name="Content Placeholder 6">
            <a:extLst>
              <a:ext uri="{FF2B5EF4-FFF2-40B4-BE49-F238E27FC236}">
                <a16:creationId xmlns:a16="http://schemas.microsoft.com/office/drawing/2014/main" id="{533F71D2-86C1-E176-1B71-9CA4E45C680E}"/>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Disciple </a:t>
            </a:r>
          </a:p>
          <a:p>
            <a:pPr marL="0" indent="0">
              <a:lnSpc>
                <a:spcPct val="150000"/>
              </a:lnSpc>
              <a:buNone/>
            </a:pPr>
            <a:r>
              <a:rPr lang="en-US" sz="2400" dirty="0">
                <a:latin typeface="Times New Roman" panose="02020603050405020304" pitchFamily="18" charset="0"/>
                <a:cs typeface="Times New Roman" panose="02020603050405020304" pitchFamily="18" charset="0"/>
              </a:rPr>
              <a:t>Likewise, teachers today are called to be examples to the flock and train them to become disciples who are well versed in the Scriptures and able to instruct others in the ways of God.</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95). Kindle Edition. </a:t>
            </a:r>
          </a:p>
        </p:txBody>
      </p:sp>
    </p:spTree>
    <p:extLst>
      <p:ext uri="{BB962C8B-B14F-4D97-AF65-F5344CB8AC3E}">
        <p14:creationId xmlns:p14="http://schemas.microsoft.com/office/powerpoint/2010/main" val="3359740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9D6298-C8BE-1844-8115-EA792C1696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9DA682-26EC-A0BD-2903-8B048260C32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1AA3F9DB-60A7-89E2-BB46-F8010258D666}"/>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F0B1F59F-D03F-C776-9DA1-50DFFE9B55C5}"/>
              </a:ext>
            </a:extLst>
          </p:cNvPr>
          <p:cNvSpPr>
            <a:spLocks noGrp="1"/>
          </p:cNvSpPr>
          <p:nvPr>
            <p:ph type="sldNum" sz="quarter" idx="12"/>
          </p:nvPr>
        </p:nvSpPr>
        <p:spPr/>
        <p:txBody>
          <a:bodyPr/>
          <a:lstStyle/>
          <a:p>
            <a:fld id="{13E4AA86-8703-454E-B8CD-5341B2B94ABB}" type="slidenum">
              <a:rPr lang="en-US" smtClean="0"/>
              <a:t>21</a:t>
            </a:fld>
            <a:endParaRPr lang="en-US"/>
          </a:p>
        </p:txBody>
      </p:sp>
      <p:sp>
        <p:nvSpPr>
          <p:cNvPr id="7" name="Content Placeholder 6">
            <a:extLst>
              <a:ext uri="{FF2B5EF4-FFF2-40B4-BE49-F238E27FC236}">
                <a16:creationId xmlns:a16="http://schemas.microsoft.com/office/drawing/2014/main" id="{70C428A9-201F-9B73-5B2B-48770B2D5387}"/>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Disciple </a:t>
            </a:r>
          </a:p>
          <a:p>
            <a:pPr marL="0" indent="0">
              <a:lnSpc>
                <a:spcPct val="150000"/>
              </a:lnSpc>
              <a:buNone/>
            </a:pPr>
            <a:r>
              <a:rPr lang="en-US" sz="2400" dirty="0">
                <a:latin typeface="Times New Roman" panose="02020603050405020304" pitchFamily="18" charset="0"/>
                <a:cs typeface="Times New Roman" panose="02020603050405020304" pitchFamily="18" charset="0"/>
              </a:rPr>
              <a:t>The Bible states that those called to be teachers will be judged with greater strictness by God (James 3:1). This is because they have greater knowledge of God's word and are therefore more accountable for their actions.</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97). Kindle Edition. </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7305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FFA3F-174A-2880-5275-B02C966FAE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02D4AE-B302-3049-FBCF-DEF3E34AD9CA}"/>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5449DCC1-B143-E712-2E09-2C2D2BC6C23B}"/>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360C3ECD-8327-C5CB-A3CE-6A22DAEADA2F}"/>
              </a:ext>
            </a:extLst>
          </p:cNvPr>
          <p:cNvSpPr>
            <a:spLocks noGrp="1"/>
          </p:cNvSpPr>
          <p:nvPr>
            <p:ph type="sldNum" sz="quarter" idx="12"/>
          </p:nvPr>
        </p:nvSpPr>
        <p:spPr/>
        <p:txBody>
          <a:bodyPr/>
          <a:lstStyle/>
          <a:p>
            <a:fld id="{13E4AA86-8703-454E-B8CD-5341B2B94ABB}" type="slidenum">
              <a:rPr lang="en-US" smtClean="0"/>
              <a:t>22</a:t>
            </a:fld>
            <a:endParaRPr lang="en-US"/>
          </a:p>
        </p:txBody>
      </p:sp>
      <p:sp>
        <p:nvSpPr>
          <p:cNvPr id="7" name="Content Placeholder 6">
            <a:extLst>
              <a:ext uri="{FF2B5EF4-FFF2-40B4-BE49-F238E27FC236}">
                <a16:creationId xmlns:a16="http://schemas.microsoft.com/office/drawing/2014/main" id="{C1CB119A-34DC-0704-32C2-97C006EEF388}"/>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Disciple </a:t>
            </a:r>
          </a:p>
          <a:p>
            <a:pPr marL="0" indent="0">
              <a:lnSpc>
                <a:spcPct val="150000"/>
              </a:lnSpc>
              <a:buNone/>
            </a:pPr>
            <a:r>
              <a:rPr lang="en-US" sz="2400" dirty="0">
                <a:latin typeface="Times New Roman" panose="02020603050405020304" pitchFamily="18" charset="0"/>
                <a:cs typeface="Times New Roman" panose="02020603050405020304" pitchFamily="18" charset="0"/>
              </a:rPr>
              <a:t>They are also judged with greater strictness because of how their ministry affects the growth and direction of the Lord's Church. God is watching intently to see that His children are being taught and led according to His word.</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97). Kindle Edition. </a:t>
            </a:r>
          </a:p>
        </p:txBody>
      </p:sp>
    </p:spTree>
    <p:extLst>
      <p:ext uri="{BB962C8B-B14F-4D97-AF65-F5344CB8AC3E}">
        <p14:creationId xmlns:p14="http://schemas.microsoft.com/office/powerpoint/2010/main" val="166199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4B14C3-FE5D-F8B9-E43F-1629563243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F6932F-3BA6-DF83-183D-3F6A1F6E22F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D8A0F9E3-2469-B112-0A06-8F42CDA3C1B9}"/>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96A7A29A-50CE-1A1E-A4CB-86BB0108DE10}"/>
              </a:ext>
            </a:extLst>
          </p:cNvPr>
          <p:cNvSpPr>
            <a:spLocks noGrp="1"/>
          </p:cNvSpPr>
          <p:nvPr>
            <p:ph type="sldNum" sz="quarter" idx="12"/>
          </p:nvPr>
        </p:nvSpPr>
        <p:spPr/>
        <p:txBody>
          <a:bodyPr/>
          <a:lstStyle/>
          <a:p>
            <a:fld id="{13E4AA86-8703-454E-B8CD-5341B2B94ABB}" type="slidenum">
              <a:rPr lang="en-US" smtClean="0"/>
              <a:t>23</a:t>
            </a:fld>
            <a:endParaRPr lang="en-US"/>
          </a:p>
        </p:txBody>
      </p:sp>
      <p:sp>
        <p:nvSpPr>
          <p:cNvPr id="7" name="Content Placeholder 6">
            <a:extLst>
              <a:ext uri="{FF2B5EF4-FFF2-40B4-BE49-F238E27FC236}">
                <a16:creationId xmlns:a16="http://schemas.microsoft.com/office/drawing/2014/main" id="{C5972C97-0702-5C0E-6BF0-07A551CE70D8}"/>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Summary </a:t>
            </a:r>
          </a:p>
          <a:p>
            <a:pPr marL="0" indent="0">
              <a:lnSpc>
                <a:spcPct val="150000"/>
              </a:lnSpc>
              <a:buNone/>
            </a:pPr>
            <a:r>
              <a:rPr lang="en-US" sz="2400" dirty="0">
                <a:latin typeface="Times New Roman" panose="02020603050405020304" pitchFamily="18" charset="0"/>
                <a:cs typeface="Times New Roman" panose="02020603050405020304" pitchFamily="18" charset="0"/>
              </a:rPr>
              <a:t>It is the teacher’s responsibility to ground believers firmly in the word of God. They are to teach and exemplify godly living. They will also bring the word of present truth and make the more complex concepts presented in the Holy Scriptures easier to understand. Teachers impart to believers a hunger for spiritual knowledge and equip them to teach and disciple others.</a:t>
            </a: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97). Kindle Edition. </a:t>
            </a:r>
          </a:p>
        </p:txBody>
      </p:sp>
    </p:spTree>
    <p:extLst>
      <p:ext uri="{BB962C8B-B14F-4D97-AF65-F5344CB8AC3E}">
        <p14:creationId xmlns:p14="http://schemas.microsoft.com/office/powerpoint/2010/main" val="3561949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049B9-EFEB-8195-A9EC-C2BEB3123D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793149-53FE-031B-9FE7-8D9DB7D208B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ECF78BD0-1D8A-36B4-CB68-45D6D1339430}"/>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2D113CCD-0300-1466-B4C0-00193AEB7512}"/>
              </a:ext>
            </a:extLst>
          </p:cNvPr>
          <p:cNvSpPr>
            <a:spLocks noGrp="1"/>
          </p:cNvSpPr>
          <p:nvPr>
            <p:ph type="sldNum" sz="quarter" idx="12"/>
          </p:nvPr>
        </p:nvSpPr>
        <p:spPr/>
        <p:txBody>
          <a:bodyPr/>
          <a:lstStyle/>
          <a:p>
            <a:fld id="{13E4AA86-8703-454E-B8CD-5341B2B94ABB}" type="slidenum">
              <a:rPr lang="en-US" smtClean="0"/>
              <a:t>24</a:t>
            </a:fld>
            <a:endParaRPr lang="en-US"/>
          </a:p>
        </p:txBody>
      </p:sp>
      <p:sp>
        <p:nvSpPr>
          <p:cNvPr id="7" name="Content Placeholder 6">
            <a:extLst>
              <a:ext uri="{FF2B5EF4-FFF2-40B4-BE49-F238E27FC236}">
                <a16:creationId xmlns:a16="http://schemas.microsoft.com/office/drawing/2014/main" id="{B9992D1A-8275-06F3-766B-59438716C527}"/>
              </a:ext>
            </a:extLst>
          </p:cNvPr>
          <p:cNvSpPr>
            <a:spLocks noGrp="1"/>
          </p:cNvSpPr>
          <p:nvPr>
            <p:ph idx="1"/>
          </p:nvPr>
        </p:nvSpPr>
        <p:spPr>
          <a:xfrm>
            <a:off x="1527048" y="1825625"/>
            <a:ext cx="9592056" cy="4099687"/>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1) Why is the teacher represented by the pinky?</a:t>
            </a:r>
          </a:p>
          <a:p>
            <a:pPr marL="0" indent="0">
              <a:buNone/>
            </a:pPr>
            <a:r>
              <a:rPr lang="en-US" sz="2400" dirty="0">
                <a:latin typeface="Times New Roman" panose="02020603050405020304" pitchFamily="18" charset="0"/>
                <a:cs typeface="Times New Roman" panose="02020603050405020304" pitchFamily="18" charset="0"/>
              </a:rPr>
              <a:t>2) How are teachers uniquely able to explain difficult concepts?</a:t>
            </a:r>
          </a:p>
          <a:p>
            <a:pPr marL="0" indent="0">
              <a:buNone/>
            </a:pPr>
            <a:r>
              <a:rPr lang="en-US" sz="2400" dirty="0">
                <a:latin typeface="Times New Roman" panose="02020603050405020304" pitchFamily="18" charset="0"/>
                <a:cs typeface="Times New Roman" panose="02020603050405020304" pitchFamily="18" charset="0"/>
              </a:rPr>
              <a:t>3) Why must teachers study the Scriptures carefully to prepare their   messages?</a:t>
            </a:r>
          </a:p>
          <a:p>
            <a:pPr marL="0" indent="0">
              <a:buNone/>
            </a:pPr>
            <a:r>
              <a:rPr lang="en-US" sz="2400" dirty="0">
                <a:latin typeface="Times New Roman" panose="02020603050405020304" pitchFamily="18" charset="0"/>
                <a:cs typeface="Times New Roman" panose="02020603050405020304" pitchFamily="18" charset="0"/>
              </a:rPr>
              <a:t>4) Why must teachers endeavor to live godly lives?</a:t>
            </a:r>
          </a:p>
          <a:p>
            <a:pPr marL="0" indent="0">
              <a:buNone/>
            </a:pPr>
            <a:r>
              <a:rPr lang="en-US" sz="2400" dirty="0">
                <a:latin typeface="Times New Roman" panose="02020603050405020304" pitchFamily="18" charset="0"/>
                <a:cs typeface="Times New Roman" panose="02020603050405020304" pitchFamily="18" charset="0"/>
              </a:rPr>
              <a:t>5) How do teachers “bring the meat” of the word to the congregation?</a:t>
            </a:r>
          </a:p>
          <a:p>
            <a:pPr marL="0" indent="0">
              <a:buNone/>
            </a:pPr>
            <a:r>
              <a:rPr lang="en-US" sz="2400" dirty="0">
                <a:latin typeface="Times New Roman" panose="02020603050405020304" pitchFamily="18" charset="0"/>
                <a:cs typeface="Times New Roman" panose="02020603050405020304" pitchFamily="18" charset="0"/>
              </a:rPr>
              <a:t>6) Will teachers be judged by God equally with other people?</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98). Kindle Edition. </a:t>
            </a:r>
          </a:p>
        </p:txBody>
      </p:sp>
    </p:spTree>
    <p:extLst>
      <p:ext uri="{BB962C8B-B14F-4D97-AF65-F5344CB8AC3E}">
        <p14:creationId xmlns:p14="http://schemas.microsoft.com/office/powerpoint/2010/main" val="2513434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E5441-9825-4AF2-6054-7384C6FA3A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B31F74-B6B3-D7A8-37F0-6805904FC12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A43ED0EB-4DA8-B843-ECA0-18F7A5C7C258}"/>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9D239861-A862-933F-D19B-9EBFD1A7F7F6}"/>
              </a:ext>
            </a:extLst>
          </p:cNvPr>
          <p:cNvSpPr>
            <a:spLocks noGrp="1"/>
          </p:cNvSpPr>
          <p:nvPr>
            <p:ph type="sldNum" sz="quarter" idx="12"/>
          </p:nvPr>
        </p:nvSpPr>
        <p:spPr/>
        <p:txBody>
          <a:bodyPr/>
          <a:lstStyle/>
          <a:p>
            <a:fld id="{13E4AA86-8703-454E-B8CD-5341B2B94ABB}" type="slidenum">
              <a:rPr lang="en-US" smtClean="0"/>
              <a:t>25</a:t>
            </a:fld>
            <a:endParaRPr lang="en-US"/>
          </a:p>
        </p:txBody>
      </p:sp>
      <p:sp>
        <p:nvSpPr>
          <p:cNvPr id="7" name="Content Placeholder 6">
            <a:extLst>
              <a:ext uri="{FF2B5EF4-FFF2-40B4-BE49-F238E27FC236}">
                <a16:creationId xmlns:a16="http://schemas.microsoft.com/office/drawing/2014/main" id="{19D43CB2-6453-9D0B-2E45-052E4A92F496}"/>
              </a:ext>
            </a:extLst>
          </p:cNvPr>
          <p:cNvSpPr>
            <a:spLocks noGrp="1"/>
          </p:cNvSpPr>
          <p:nvPr>
            <p:ph idx="1"/>
          </p:nvPr>
        </p:nvSpPr>
        <p:spPr>
          <a:xfrm>
            <a:off x="1527048" y="1825625"/>
            <a:ext cx="9592056" cy="4099687"/>
          </a:xfrm>
        </p:spPr>
        <p:txBody>
          <a:bodyPr>
            <a:noAutofit/>
          </a:bodyPr>
          <a:lstStyle/>
          <a:p>
            <a:pPr marL="0" indent="0">
              <a:buNone/>
            </a:pPr>
            <a:r>
              <a:rPr lang="en-US" dirty="0">
                <a:latin typeface="Times New Roman" panose="02020603050405020304" pitchFamily="18" charset="0"/>
                <a:cs typeface="Times New Roman" panose="02020603050405020304" pitchFamily="18" charset="0"/>
              </a:rPr>
              <a:t>Methods of Teaching</a:t>
            </a:r>
          </a:p>
          <a:p>
            <a:pPr marL="0" marR="0">
              <a:lnSpc>
                <a:spcPct val="150000"/>
              </a:lnSpc>
              <a:spcBef>
                <a:spcPts val="0"/>
              </a:spcBef>
              <a:spcAft>
                <a:spcPts val="0"/>
              </a:spcAft>
            </a:pPr>
            <a:r>
              <a:rPr lang="en-US"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Distance: Zoom or other teleconferencing (lecture, images, etc.)</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50000"/>
              </a:lnSpc>
              <a:spcBef>
                <a:spcPts val="0"/>
              </a:spcBef>
              <a:spcAft>
                <a:spcPts val="0"/>
              </a:spcAft>
            </a:pPr>
            <a:r>
              <a:rPr lang="en-US"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person: Lecture: (like a sermon), videos, slides, computer images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50000"/>
              </a:lnSpc>
              <a:spcBef>
                <a:spcPts val="0"/>
              </a:spcBef>
              <a:spcAft>
                <a:spcPts val="0"/>
              </a:spcAft>
            </a:pPr>
            <a:r>
              <a:rPr lang="en-US"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Interactive: Presentation, question and answer, discussion</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50000"/>
              </a:lnSpc>
              <a:spcBef>
                <a:spcPts val="0"/>
              </a:spcBef>
              <a:spcAft>
                <a:spcPts val="0"/>
              </a:spcAft>
            </a:pPr>
            <a:r>
              <a:rPr lang="en-US"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Self taught </a:t>
            </a:r>
            <a:r>
              <a:rPr lang="en-US" sz="2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viavVideo</a:t>
            </a:r>
            <a:r>
              <a:rPr lang="en-US"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lecture, and quizzes to determine if material is grasped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514350" indent="-514350">
              <a:buAutoNum type="arabicPeriod"/>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0769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BE1492-EA35-8AA0-7DD1-BECE82636A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61271E-8C94-25EA-404B-D7E6D0138079}"/>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A1C16C61-D0CB-F86E-E619-64A67199903F}"/>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6076496C-A858-B918-F19D-61126A34BBA4}"/>
              </a:ext>
            </a:extLst>
          </p:cNvPr>
          <p:cNvSpPr>
            <a:spLocks noGrp="1"/>
          </p:cNvSpPr>
          <p:nvPr>
            <p:ph type="sldNum" sz="quarter" idx="12"/>
          </p:nvPr>
        </p:nvSpPr>
        <p:spPr/>
        <p:txBody>
          <a:bodyPr/>
          <a:lstStyle/>
          <a:p>
            <a:fld id="{13E4AA86-8703-454E-B8CD-5341B2B94ABB}" type="slidenum">
              <a:rPr lang="en-US" smtClean="0"/>
              <a:t>26</a:t>
            </a:fld>
            <a:endParaRPr lang="en-US"/>
          </a:p>
        </p:txBody>
      </p:sp>
      <p:sp>
        <p:nvSpPr>
          <p:cNvPr id="7" name="Content Placeholder 6">
            <a:extLst>
              <a:ext uri="{FF2B5EF4-FFF2-40B4-BE49-F238E27FC236}">
                <a16:creationId xmlns:a16="http://schemas.microsoft.com/office/drawing/2014/main" id="{AB9D1EA7-5773-4A53-85B3-E5F1E1AF83A4}"/>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Development</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rPr>
              <a:t>Prior to conducting a session, determine</a:t>
            </a:r>
          </a:p>
          <a:p>
            <a:pPr lvl="1"/>
            <a:r>
              <a:rPr lang="en-US" dirty="0">
                <a:latin typeface="Times New Roman" panose="02020603050405020304" pitchFamily="18" charset="0"/>
                <a:cs typeface="Times New Roman" panose="02020603050405020304" pitchFamily="18" charset="0"/>
              </a:rPr>
              <a:t>Subject or theme:</a:t>
            </a:r>
          </a:p>
          <a:p>
            <a:pPr lvl="1"/>
            <a:r>
              <a:rPr lang="en-US" dirty="0">
                <a:latin typeface="Times New Roman" panose="02020603050405020304" pitchFamily="18" charset="0"/>
                <a:cs typeface="Times New Roman" panose="02020603050405020304" pitchFamily="18" charset="0"/>
              </a:rPr>
              <a:t>Valid reference sources</a:t>
            </a:r>
          </a:p>
          <a:p>
            <a:pPr lvl="1"/>
            <a:r>
              <a:rPr lang="en-US" dirty="0">
                <a:latin typeface="Times New Roman" panose="02020603050405020304" pitchFamily="18" charset="0"/>
                <a:cs typeface="Times New Roman" panose="02020603050405020304" pitchFamily="18" charset="0"/>
              </a:rPr>
              <a:t>Understanding the audience</a:t>
            </a:r>
          </a:p>
          <a:p>
            <a:pPr marL="457200" lvl="1"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4908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DD878-D3ED-8C4D-EDF3-8CE7D235B9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771AAA-D4D3-2C5B-3FB7-CC1EED42F6C8}"/>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521C764F-2279-CF8D-AAD2-4E94CBF10951}"/>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B1C53C88-E590-BEE1-5195-B1AD7B249C6E}"/>
              </a:ext>
            </a:extLst>
          </p:cNvPr>
          <p:cNvSpPr>
            <a:spLocks noGrp="1"/>
          </p:cNvSpPr>
          <p:nvPr>
            <p:ph type="sldNum" sz="quarter" idx="12"/>
          </p:nvPr>
        </p:nvSpPr>
        <p:spPr/>
        <p:txBody>
          <a:bodyPr/>
          <a:lstStyle/>
          <a:p>
            <a:fld id="{13E4AA86-8703-454E-B8CD-5341B2B94ABB}" type="slidenum">
              <a:rPr lang="en-US" smtClean="0"/>
              <a:t>27</a:t>
            </a:fld>
            <a:endParaRPr lang="en-US"/>
          </a:p>
        </p:txBody>
      </p:sp>
      <p:sp>
        <p:nvSpPr>
          <p:cNvPr id="7" name="Content Placeholder 6">
            <a:extLst>
              <a:ext uri="{FF2B5EF4-FFF2-40B4-BE49-F238E27FC236}">
                <a16:creationId xmlns:a16="http://schemas.microsoft.com/office/drawing/2014/main" id="{79F05644-512B-3732-D7BE-B30437AB98CC}"/>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Development</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rPr>
              <a:t>Prior to conducting a session, determine</a:t>
            </a:r>
          </a:p>
          <a:p>
            <a:pPr lvl="1"/>
            <a:r>
              <a:rPr lang="en-US" dirty="0">
                <a:latin typeface="Times New Roman" panose="02020603050405020304" pitchFamily="18" charset="0"/>
                <a:cs typeface="Times New Roman" panose="02020603050405020304" pitchFamily="18" charset="0"/>
              </a:rPr>
              <a:t>Subject or theme: not only the main theme; does it need to be broken in to separate pieces: consider: time constraints, depth of the teaching, etc. </a:t>
            </a:r>
          </a:p>
          <a:p>
            <a:pPr lvl="1"/>
            <a:r>
              <a:rPr lang="en-US" dirty="0">
                <a:latin typeface="Times New Roman" panose="02020603050405020304" pitchFamily="18" charset="0"/>
                <a:cs typeface="Times New Roman" panose="02020603050405020304" pitchFamily="18" charset="0"/>
              </a:rPr>
              <a:t>If broken into several sessions determine the separate elements for each session.</a:t>
            </a:r>
          </a:p>
          <a:p>
            <a:pPr marL="457200" lvl="1"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2318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FF71F9-E5CB-7C4B-D7D7-E76CAFEF04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A8D3F1-FA03-8F71-835D-ED793710409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15CBC2EE-8667-7C0D-3E07-A4266C54A4F5}"/>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1CE4CFA8-6FAE-3B3E-E9DC-5EEBFB5F8E5B}"/>
              </a:ext>
            </a:extLst>
          </p:cNvPr>
          <p:cNvSpPr>
            <a:spLocks noGrp="1"/>
          </p:cNvSpPr>
          <p:nvPr>
            <p:ph type="sldNum" sz="quarter" idx="12"/>
          </p:nvPr>
        </p:nvSpPr>
        <p:spPr/>
        <p:txBody>
          <a:bodyPr/>
          <a:lstStyle/>
          <a:p>
            <a:fld id="{13E4AA86-8703-454E-B8CD-5341B2B94ABB}" type="slidenum">
              <a:rPr lang="en-US" smtClean="0"/>
              <a:t>28</a:t>
            </a:fld>
            <a:endParaRPr lang="en-US"/>
          </a:p>
        </p:txBody>
      </p:sp>
      <p:sp>
        <p:nvSpPr>
          <p:cNvPr id="7" name="Content Placeholder 6">
            <a:extLst>
              <a:ext uri="{FF2B5EF4-FFF2-40B4-BE49-F238E27FC236}">
                <a16:creationId xmlns:a16="http://schemas.microsoft.com/office/drawing/2014/main" id="{434A99AF-D03F-2454-1DCF-8AD38BB56936}"/>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Development</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rPr>
              <a:t>Prior to conducting a session, determine all the material for the full course of instruction.</a:t>
            </a:r>
          </a:p>
          <a:p>
            <a:pPr lvl="1"/>
            <a:r>
              <a:rPr lang="en-US" dirty="0">
                <a:latin typeface="Times New Roman" panose="02020603050405020304" pitchFamily="18" charset="0"/>
                <a:cs typeface="Times New Roman" panose="02020603050405020304" pitchFamily="18" charset="0"/>
              </a:rPr>
              <a:t>Valid resources/references:</a:t>
            </a:r>
          </a:p>
          <a:p>
            <a:pPr lvl="2"/>
            <a:r>
              <a:rPr lang="en-US" dirty="0">
                <a:latin typeface="Times New Roman" panose="02020603050405020304" pitchFamily="18" charset="0"/>
                <a:cs typeface="Times New Roman" panose="02020603050405020304" pitchFamily="18" charset="0"/>
              </a:rPr>
              <a:t>Books</a:t>
            </a:r>
          </a:p>
          <a:p>
            <a:pPr lvl="2"/>
            <a:r>
              <a:rPr lang="en-US" dirty="0">
                <a:latin typeface="Times New Roman" panose="02020603050405020304" pitchFamily="18" charset="0"/>
                <a:cs typeface="Times New Roman" panose="02020603050405020304" pitchFamily="18" charset="0"/>
              </a:rPr>
              <a:t>Websites</a:t>
            </a:r>
          </a:p>
          <a:p>
            <a:pPr lvl="2"/>
            <a:r>
              <a:rPr lang="en-US" dirty="0">
                <a:latin typeface="Times New Roman" panose="02020603050405020304" pitchFamily="18" charset="0"/>
                <a:cs typeface="Times New Roman" panose="02020603050405020304" pitchFamily="18" charset="0"/>
              </a:rPr>
              <a:t>Videos</a:t>
            </a:r>
          </a:p>
          <a:p>
            <a:pPr lvl="2"/>
            <a:r>
              <a:rPr lang="en-US" dirty="0">
                <a:latin typeface="Times New Roman" panose="02020603050405020304" pitchFamily="18" charset="0"/>
                <a:cs typeface="Times New Roman" panose="02020603050405020304" pitchFamily="18" charset="0"/>
              </a:rPr>
              <a:t>Journals</a:t>
            </a:r>
          </a:p>
          <a:p>
            <a:pPr lvl="2"/>
            <a:r>
              <a:rPr lang="en-US" dirty="0">
                <a:latin typeface="Times New Roman" panose="02020603050405020304" pitchFamily="18" charset="0"/>
                <a:cs typeface="Times New Roman" panose="02020603050405020304" pitchFamily="18" charset="0"/>
              </a:rPr>
              <a:t>Articles</a:t>
            </a:r>
          </a:p>
        </p:txBody>
      </p:sp>
    </p:spTree>
    <p:extLst>
      <p:ext uri="{BB962C8B-B14F-4D97-AF65-F5344CB8AC3E}">
        <p14:creationId xmlns:p14="http://schemas.microsoft.com/office/powerpoint/2010/main" val="33901159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41B3D-BD8B-48F8-886E-1D4919A55E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04D4BF-90C9-D295-752C-DBBA1D1B017A}"/>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EAF5D75D-575C-A50D-79C4-8E8CF6269280}"/>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FDBF2BDA-25A3-6DE0-CE31-EE75B1AD9C18}"/>
              </a:ext>
            </a:extLst>
          </p:cNvPr>
          <p:cNvSpPr>
            <a:spLocks noGrp="1"/>
          </p:cNvSpPr>
          <p:nvPr>
            <p:ph type="sldNum" sz="quarter" idx="12"/>
          </p:nvPr>
        </p:nvSpPr>
        <p:spPr/>
        <p:txBody>
          <a:bodyPr/>
          <a:lstStyle/>
          <a:p>
            <a:fld id="{13E4AA86-8703-454E-B8CD-5341B2B94ABB}" type="slidenum">
              <a:rPr lang="en-US" smtClean="0"/>
              <a:t>29</a:t>
            </a:fld>
            <a:endParaRPr lang="en-US"/>
          </a:p>
        </p:txBody>
      </p:sp>
      <p:sp>
        <p:nvSpPr>
          <p:cNvPr id="7" name="Content Placeholder 6">
            <a:extLst>
              <a:ext uri="{FF2B5EF4-FFF2-40B4-BE49-F238E27FC236}">
                <a16:creationId xmlns:a16="http://schemas.microsoft.com/office/drawing/2014/main" id="{BED901A0-5F43-E764-FD36-93D3C05D4476}"/>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Development</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rPr>
              <a:t>Prior to conducting a session, understand the audience</a:t>
            </a:r>
          </a:p>
          <a:p>
            <a:pPr lvl="1"/>
            <a:r>
              <a:rPr lang="en-US" dirty="0">
                <a:latin typeface="Times New Roman" panose="02020603050405020304" pitchFamily="18" charset="0"/>
                <a:cs typeface="Times New Roman" panose="02020603050405020304" pitchFamily="18" charset="0"/>
              </a:rPr>
              <a:t>Audience:</a:t>
            </a:r>
          </a:p>
          <a:p>
            <a:pPr lvl="2"/>
            <a:r>
              <a:rPr lang="en-US" dirty="0">
                <a:latin typeface="Times New Roman" panose="02020603050405020304" pitchFamily="18" charset="0"/>
                <a:cs typeface="Times New Roman" panose="02020603050405020304" pitchFamily="18" charset="0"/>
              </a:rPr>
              <a:t>Ages</a:t>
            </a:r>
          </a:p>
          <a:p>
            <a:pPr lvl="2"/>
            <a:r>
              <a:rPr lang="en-US" dirty="0">
                <a:latin typeface="Times New Roman" panose="02020603050405020304" pitchFamily="18" charset="0"/>
                <a:cs typeface="Times New Roman" panose="02020603050405020304" pitchFamily="18" charset="0"/>
              </a:rPr>
              <a:t>Education level</a:t>
            </a:r>
          </a:p>
          <a:p>
            <a:pPr lvl="2"/>
            <a:r>
              <a:rPr lang="en-US" dirty="0">
                <a:latin typeface="Times New Roman" panose="02020603050405020304" pitchFamily="18" charset="0"/>
                <a:cs typeface="Times New Roman" panose="02020603050405020304" pitchFamily="18" charset="0"/>
              </a:rPr>
              <a:t>Occupations</a:t>
            </a:r>
          </a:p>
          <a:p>
            <a:pPr lvl="2"/>
            <a:r>
              <a:rPr lang="en-US" dirty="0">
                <a:latin typeface="Times New Roman" panose="02020603050405020304" pitchFamily="18" charset="0"/>
                <a:cs typeface="Times New Roman" panose="02020603050405020304" pitchFamily="18" charset="0"/>
              </a:rPr>
              <a:t>Familiarity with the subject</a:t>
            </a:r>
          </a:p>
          <a:p>
            <a:pPr lvl="2"/>
            <a:r>
              <a:rPr lang="en-US" dirty="0" err="1">
                <a:latin typeface="Times New Roman" panose="02020603050405020304" pitchFamily="18" charset="0"/>
                <a:cs typeface="Times New Roman" panose="02020603050405020304" pitchFamily="18" charset="0"/>
              </a:rPr>
              <a:t>Availablity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7049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F52544-977B-A402-2620-44C8D040A9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683BF4-39BC-EF36-57E0-0AA6C6D4E0B3}"/>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417D84E7-210B-535D-C61F-6FE9DB22CB3C}"/>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5E23EA0A-C015-6C01-C4A1-91161B7745FA}"/>
              </a:ext>
            </a:extLst>
          </p:cNvPr>
          <p:cNvSpPr>
            <a:spLocks noGrp="1"/>
          </p:cNvSpPr>
          <p:nvPr>
            <p:ph type="sldNum" sz="quarter" idx="12"/>
          </p:nvPr>
        </p:nvSpPr>
        <p:spPr/>
        <p:txBody>
          <a:bodyPr/>
          <a:lstStyle/>
          <a:p>
            <a:fld id="{13E4AA86-8703-454E-B8CD-5341B2B94ABB}" type="slidenum">
              <a:rPr lang="en-US" smtClean="0"/>
              <a:t>3</a:t>
            </a:fld>
            <a:endParaRPr lang="en-US"/>
          </a:p>
        </p:txBody>
      </p:sp>
      <p:sp>
        <p:nvSpPr>
          <p:cNvPr id="7" name="Content Placeholder 6">
            <a:extLst>
              <a:ext uri="{FF2B5EF4-FFF2-40B4-BE49-F238E27FC236}">
                <a16:creationId xmlns:a16="http://schemas.microsoft.com/office/drawing/2014/main" id="{05A1A9D1-ACF8-8C53-2213-9999C2D966F5}"/>
              </a:ext>
            </a:extLst>
          </p:cNvPr>
          <p:cNvSpPr>
            <a:spLocks noGrp="1"/>
          </p:cNvSpPr>
          <p:nvPr>
            <p:ph idx="1"/>
          </p:nvPr>
        </p:nvSpPr>
        <p:spPr>
          <a:xfrm>
            <a:off x="1527048" y="1825625"/>
            <a:ext cx="9592056" cy="3551047"/>
          </a:xfrm>
        </p:spPr>
        <p:txBody>
          <a:bodyPr/>
          <a:lstStyle/>
          <a:p>
            <a:pPr marL="0" indent="0">
              <a:buNone/>
            </a:pPr>
            <a:r>
              <a:rPr lang="en-US" dirty="0">
                <a:latin typeface="Times New Roman" panose="02020603050405020304" pitchFamily="18" charset="0"/>
                <a:cs typeface="Times New Roman" panose="02020603050405020304" pitchFamily="18" charset="0"/>
              </a:rPr>
              <a:t>Five Fold Ministry of Teacher</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“for which I was appointed a preacher, and apostle, and a teacher" (2 Timothy 1:11 NAB). Of the Gentiles (KJV)</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0225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5132A7-2049-669A-08A1-B8043968B0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300E6F-38B8-A9E8-D290-695D25E03A0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745F68D3-CD19-0A8B-5652-F09F0DC3AC99}"/>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25CCD447-F07A-332D-4FF2-66CCC94A7C9A}"/>
              </a:ext>
            </a:extLst>
          </p:cNvPr>
          <p:cNvSpPr>
            <a:spLocks noGrp="1"/>
          </p:cNvSpPr>
          <p:nvPr>
            <p:ph type="sldNum" sz="quarter" idx="12"/>
          </p:nvPr>
        </p:nvSpPr>
        <p:spPr/>
        <p:txBody>
          <a:bodyPr/>
          <a:lstStyle/>
          <a:p>
            <a:fld id="{13E4AA86-8703-454E-B8CD-5341B2B94ABB}" type="slidenum">
              <a:rPr lang="en-US" smtClean="0"/>
              <a:t>30</a:t>
            </a:fld>
            <a:endParaRPr lang="en-US"/>
          </a:p>
        </p:txBody>
      </p:sp>
      <p:sp>
        <p:nvSpPr>
          <p:cNvPr id="7" name="Content Placeholder 6">
            <a:extLst>
              <a:ext uri="{FF2B5EF4-FFF2-40B4-BE49-F238E27FC236}">
                <a16:creationId xmlns:a16="http://schemas.microsoft.com/office/drawing/2014/main" id="{C5B63F12-39B8-E0EA-F1A2-87D451AA552A}"/>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Development</a:t>
            </a:r>
          </a:p>
          <a:p>
            <a:pPr marL="457200" lvl="1" indent="0">
              <a:buNone/>
            </a:pP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So you have your theme</a:t>
            </a:r>
          </a:p>
          <a:p>
            <a:pPr lvl="1"/>
            <a:r>
              <a:rPr lang="en-US" dirty="0">
                <a:latin typeface="Times New Roman" panose="02020603050405020304" pitchFamily="18" charset="0"/>
                <a:cs typeface="Times New Roman" panose="02020603050405020304" pitchFamily="18" charset="0"/>
              </a:rPr>
              <a:t>You have found strong applicable references</a:t>
            </a:r>
          </a:p>
          <a:p>
            <a:pPr lvl="1"/>
            <a:r>
              <a:rPr lang="en-US" dirty="0">
                <a:latin typeface="Times New Roman" panose="02020603050405020304" pitchFamily="18" charset="0"/>
                <a:cs typeface="Times New Roman" panose="02020603050405020304" pitchFamily="18" charset="0"/>
              </a:rPr>
              <a:t>You have determined the audience makeup (youth, adult, familiar with subject, unfamiliar with subject matter) </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rPr>
              <a:t>Read your materials, prepare written presentation(s), layout a presentation flow and if necessary break into separate sessions.</a:t>
            </a:r>
          </a:p>
        </p:txBody>
      </p:sp>
    </p:spTree>
    <p:extLst>
      <p:ext uri="{BB962C8B-B14F-4D97-AF65-F5344CB8AC3E}">
        <p14:creationId xmlns:p14="http://schemas.microsoft.com/office/powerpoint/2010/main" val="670630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4921B-7E7C-D9A5-76B0-DDDF68597E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D57582-EC7C-1993-7EB4-ADCAC90339BE}"/>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54160950-6346-69F8-42F1-A4FA356C9F4E}"/>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DE639DFF-5C25-46D1-1E08-468D4DB602A0}"/>
              </a:ext>
            </a:extLst>
          </p:cNvPr>
          <p:cNvSpPr>
            <a:spLocks noGrp="1"/>
          </p:cNvSpPr>
          <p:nvPr>
            <p:ph type="sldNum" sz="quarter" idx="12"/>
          </p:nvPr>
        </p:nvSpPr>
        <p:spPr/>
        <p:txBody>
          <a:bodyPr/>
          <a:lstStyle/>
          <a:p>
            <a:fld id="{13E4AA86-8703-454E-B8CD-5341B2B94ABB}" type="slidenum">
              <a:rPr lang="en-US" smtClean="0"/>
              <a:t>31</a:t>
            </a:fld>
            <a:endParaRPr lang="en-US"/>
          </a:p>
        </p:txBody>
      </p:sp>
      <p:sp>
        <p:nvSpPr>
          <p:cNvPr id="7" name="Content Placeholder 6">
            <a:extLst>
              <a:ext uri="{FF2B5EF4-FFF2-40B4-BE49-F238E27FC236}">
                <a16:creationId xmlns:a16="http://schemas.microsoft.com/office/drawing/2014/main" id="{3FF9A70B-C314-C79E-CDCB-060DD9C5619E}"/>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Development</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lnSpc>
                <a:spcPct val="150000"/>
              </a:lnSpc>
              <a:buNone/>
            </a:pPr>
            <a:r>
              <a:rPr lang="en-US" dirty="0">
                <a:latin typeface="Times New Roman" panose="02020603050405020304" pitchFamily="18" charset="0"/>
                <a:cs typeface="Times New Roman" panose="02020603050405020304" pitchFamily="18" charset="0"/>
              </a:rPr>
              <a:t>It is now time to plan how the teaching will be accomplished: video, Zoom, lecture, interactive. Gather appropriate resources; images, computer programs, handout materials, audio visual equipment, etc. </a:t>
            </a:r>
          </a:p>
        </p:txBody>
      </p:sp>
    </p:spTree>
    <p:extLst>
      <p:ext uri="{BB962C8B-B14F-4D97-AF65-F5344CB8AC3E}">
        <p14:creationId xmlns:p14="http://schemas.microsoft.com/office/powerpoint/2010/main" val="7597910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AF5F4D-082D-52C0-BFF8-8F44EFC745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F8A51F-AE8F-6F58-1E95-C7E6788EE95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70E26B5F-CF20-D397-2D2E-60EBFC879E1E}"/>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29698320-1531-4064-47C3-B2FA99722AC3}"/>
              </a:ext>
            </a:extLst>
          </p:cNvPr>
          <p:cNvSpPr>
            <a:spLocks noGrp="1"/>
          </p:cNvSpPr>
          <p:nvPr>
            <p:ph type="sldNum" sz="quarter" idx="12"/>
          </p:nvPr>
        </p:nvSpPr>
        <p:spPr/>
        <p:txBody>
          <a:bodyPr/>
          <a:lstStyle/>
          <a:p>
            <a:fld id="{13E4AA86-8703-454E-B8CD-5341B2B94ABB}" type="slidenum">
              <a:rPr lang="en-US" smtClean="0"/>
              <a:t>32</a:t>
            </a:fld>
            <a:endParaRPr lang="en-US"/>
          </a:p>
        </p:txBody>
      </p:sp>
      <p:sp>
        <p:nvSpPr>
          <p:cNvPr id="7" name="Content Placeholder 6">
            <a:extLst>
              <a:ext uri="{FF2B5EF4-FFF2-40B4-BE49-F238E27FC236}">
                <a16:creationId xmlns:a16="http://schemas.microsoft.com/office/drawing/2014/main" id="{469DBE4C-AF0A-AFC0-88E7-E7493C9EEBC5}"/>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Development</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rPr>
              <a:t>Audience:</a:t>
            </a:r>
          </a:p>
          <a:p>
            <a:pPr marL="457200" lvl="1" indent="0">
              <a:lnSpc>
                <a:spcPct val="150000"/>
              </a:lnSpc>
              <a:buNone/>
            </a:pPr>
            <a:r>
              <a:rPr lang="en-US" dirty="0">
                <a:latin typeface="Times New Roman" panose="02020603050405020304" pitchFamily="18" charset="0"/>
                <a:cs typeface="Times New Roman" panose="02020603050405020304" pitchFamily="18" charset="0"/>
              </a:rPr>
              <a:t>	Youth: material that requires hands on, allows a personal take away from the teaching. Make sure vocabulary is sensitive to the grade level. Keep it “light” so it does not come across “boring” creating disinterest in future presentations.</a:t>
            </a:r>
          </a:p>
          <a:p>
            <a:pPr marL="457200" lvl="1"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07872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487AD2-70EB-E25C-7599-C5A47A2433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85E5-B3D8-33B4-93FC-811E3032E16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8E3634AF-FDA4-E815-1032-322F8306FA44}"/>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E4E7910F-0166-EB77-C253-6B5C09C04512}"/>
              </a:ext>
            </a:extLst>
          </p:cNvPr>
          <p:cNvSpPr>
            <a:spLocks noGrp="1"/>
          </p:cNvSpPr>
          <p:nvPr>
            <p:ph type="sldNum" sz="quarter" idx="12"/>
          </p:nvPr>
        </p:nvSpPr>
        <p:spPr/>
        <p:txBody>
          <a:bodyPr/>
          <a:lstStyle/>
          <a:p>
            <a:fld id="{13E4AA86-8703-454E-B8CD-5341B2B94ABB}" type="slidenum">
              <a:rPr lang="en-US" smtClean="0"/>
              <a:t>33</a:t>
            </a:fld>
            <a:endParaRPr lang="en-US"/>
          </a:p>
        </p:txBody>
      </p:sp>
      <p:sp>
        <p:nvSpPr>
          <p:cNvPr id="7" name="Content Placeholder 6">
            <a:extLst>
              <a:ext uri="{FF2B5EF4-FFF2-40B4-BE49-F238E27FC236}">
                <a16:creationId xmlns:a16="http://schemas.microsoft.com/office/drawing/2014/main" id="{096F1FB1-3337-DCF5-67F6-4E03B1E8367E}"/>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Development</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rPr>
              <a:t>Audience:</a:t>
            </a:r>
          </a:p>
          <a:p>
            <a:pPr marL="457200" lvl="1" indent="0">
              <a:lnSpc>
                <a:spcPct val="150000"/>
              </a:lnSpc>
              <a:buNone/>
            </a:pPr>
            <a:r>
              <a:rPr lang="en-US" dirty="0">
                <a:latin typeface="Times New Roman" panose="02020603050405020304" pitchFamily="18" charset="0"/>
                <a:cs typeface="Times New Roman" panose="02020603050405020304" pitchFamily="18" charset="0"/>
              </a:rPr>
              <a:t>	Adult: material that provides visuals (handouts)to reinforce the theme. Make sure vocabulary is sensitive to education and occupations. Keep it “light” so it does not come across “boring” creating disinterest in future presentations.</a:t>
            </a:r>
          </a:p>
          <a:p>
            <a:pPr marL="457200" lvl="1"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221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B2A55-F258-14B5-B393-4CD92DF427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863DC8-D587-0BBD-A149-0FE960AAA958}"/>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6D083C11-8BA5-6E5E-49B4-DBF205C5425A}"/>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37819A3C-5EFE-90B4-8937-371AE5C6319C}"/>
              </a:ext>
            </a:extLst>
          </p:cNvPr>
          <p:cNvSpPr>
            <a:spLocks noGrp="1"/>
          </p:cNvSpPr>
          <p:nvPr>
            <p:ph type="sldNum" sz="quarter" idx="12"/>
          </p:nvPr>
        </p:nvSpPr>
        <p:spPr/>
        <p:txBody>
          <a:bodyPr/>
          <a:lstStyle/>
          <a:p>
            <a:fld id="{13E4AA86-8703-454E-B8CD-5341B2B94ABB}" type="slidenum">
              <a:rPr lang="en-US" smtClean="0"/>
              <a:t>34</a:t>
            </a:fld>
            <a:endParaRPr lang="en-US"/>
          </a:p>
        </p:txBody>
      </p:sp>
      <p:sp>
        <p:nvSpPr>
          <p:cNvPr id="7" name="Content Placeholder 6">
            <a:extLst>
              <a:ext uri="{FF2B5EF4-FFF2-40B4-BE49-F238E27FC236}">
                <a16:creationId xmlns:a16="http://schemas.microsoft.com/office/drawing/2014/main" id="{E889007F-EF55-3569-B645-E037CC1CAEEF}"/>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Development</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rPr>
              <a:t>Audience:</a:t>
            </a:r>
          </a:p>
          <a:p>
            <a:pPr marL="457200" lvl="1" indent="0">
              <a:lnSpc>
                <a:spcPct val="150000"/>
              </a:lnSpc>
              <a:buNone/>
            </a:pPr>
            <a:r>
              <a:rPr lang="en-US" dirty="0">
                <a:latin typeface="Times New Roman" panose="02020603050405020304" pitchFamily="18" charset="0"/>
                <a:cs typeface="Times New Roman" panose="02020603050405020304" pitchFamily="18" charset="0"/>
              </a:rPr>
              <a:t>	Adult with familiarity with the subject (ex: Bible Study): material that provides visuals (handouts)to reinforce the theme. Make sure vocabulary reflects that their prior knowledge . Allow participation but not a “take over” of </a:t>
            </a:r>
            <a:r>
              <a:rPr lang="en-US">
                <a:latin typeface="Times New Roman" panose="02020603050405020304" pitchFamily="18" charset="0"/>
                <a:cs typeface="Times New Roman" panose="02020603050405020304" pitchFamily="18" charset="0"/>
              </a:rPr>
              <a:t>the class.</a:t>
            </a:r>
            <a:endParaRPr lang="en-US" dirty="0">
              <a:latin typeface="Times New Roman" panose="02020603050405020304" pitchFamily="18" charset="0"/>
              <a:cs typeface="Times New Roman" panose="02020603050405020304" pitchFamily="18" charset="0"/>
            </a:endParaRPr>
          </a:p>
          <a:p>
            <a:pPr marL="457200" lvl="1"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44705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73CB78-AC2C-0B8C-9E73-AFCAC27CD8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909CB4-3E82-0BF5-3D6F-144E2B04E0F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FEB55D32-48E0-C775-E33E-7716EACE4F4D}"/>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97451FAC-494B-F8A7-97BE-A0D602B5E886}"/>
              </a:ext>
            </a:extLst>
          </p:cNvPr>
          <p:cNvSpPr>
            <a:spLocks noGrp="1"/>
          </p:cNvSpPr>
          <p:nvPr>
            <p:ph type="sldNum" sz="quarter" idx="12"/>
          </p:nvPr>
        </p:nvSpPr>
        <p:spPr/>
        <p:txBody>
          <a:bodyPr/>
          <a:lstStyle/>
          <a:p>
            <a:fld id="{13E4AA86-8703-454E-B8CD-5341B2B94ABB}" type="slidenum">
              <a:rPr lang="en-US" smtClean="0"/>
              <a:t>35</a:t>
            </a:fld>
            <a:endParaRPr lang="en-US"/>
          </a:p>
        </p:txBody>
      </p:sp>
      <p:sp>
        <p:nvSpPr>
          <p:cNvPr id="7" name="Content Placeholder 6">
            <a:extLst>
              <a:ext uri="{FF2B5EF4-FFF2-40B4-BE49-F238E27FC236}">
                <a16:creationId xmlns:a16="http://schemas.microsoft.com/office/drawing/2014/main" id="{DE2D5833-901D-B9A5-3F8C-C7F5C1DC6D71}"/>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Development</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lnSpc>
                <a:spcPct val="150000"/>
              </a:lnSpc>
              <a:buNone/>
            </a:pPr>
            <a:r>
              <a:rPr lang="en-US" dirty="0">
                <a:latin typeface="Times New Roman" panose="02020603050405020304" pitchFamily="18" charset="0"/>
                <a:cs typeface="Times New Roman" panose="02020603050405020304" pitchFamily="18" charset="0"/>
              </a:rPr>
              <a:t>Prepare the material to be delivered within the chosen medium.</a:t>
            </a:r>
          </a:p>
          <a:p>
            <a:pPr marL="457200" lvl="1" indent="0">
              <a:lnSpc>
                <a:spcPct val="150000"/>
              </a:lnSpc>
              <a:buNone/>
            </a:pPr>
            <a:r>
              <a:rPr lang="en-US" dirty="0">
                <a:latin typeface="Times New Roman" panose="02020603050405020304" pitchFamily="18" charset="0"/>
                <a:cs typeface="Times New Roman" panose="02020603050405020304" pitchFamily="18" charset="0"/>
              </a:rPr>
              <a:t>Practice the presentation(s).</a:t>
            </a:r>
          </a:p>
          <a:p>
            <a:pPr marL="457200" lvl="1" indent="0">
              <a:lnSpc>
                <a:spcPct val="150000"/>
              </a:lnSpc>
              <a:buNone/>
            </a:pPr>
            <a:r>
              <a:rPr lang="en-US" dirty="0">
                <a:latin typeface="Times New Roman" panose="02020603050405020304" pitchFamily="18" charset="0"/>
                <a:cs typeface="Times New Roman" panose="02020603050405020304" pitchFamily="18" charset="0"/>
              </a:rPr>
              <a:t>Deliver</a:t>
            </a:r>
          </a:p>
        </p:txBody>
      </p:sp>
    </p:spTree>
    <p:extLst>
      <p:ext uri="{BB962C8B-B14F-4D97-AF65-F5344CB8AC3E}">
        <p14:creationId xmlns:p14="http://schemas.microsoft.com/office/powerpoint/2010/main" val="11183641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068654-BD47-5032-1AE8-6C897FBAE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F0D88A-8367-82F6-96D8-CA631C3B7C2B}"/>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BECAEFA3-6ECC-348C-593C-3FEFA7CAA0A5}"/>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D7295B11-4FB0-15AA-0F43-38FBDE533467}"/>
              </a:ext>
            </a:extLst>
          </p:cNvPr>
          <p:cNvSpPr>
            <a:spLocks noGrp="1"/>
          </p:cNvSpPr>
          <p:nvPr>
            <p:ph type="sldNum" sz="quarter" idx="12"/>
          </p:nvPr>
        </p:nvSpPr>
        <p:spPr/>
        <p:txBody>
          <a:bodyPr/>
          <a:lstStyle/>
          <a:p>
            <a:fld id="{13E4AA86-8703-454E-B8CD-5341B2B94ABB}" type="slidenum">
              <a:rPr lang="en-US" smtClean="0"/>
              <a:t>36</a:t>
            </a:fld>
            <a:endParaRPr lang="en-US"/>
          </a:p>
        </p:txBody>
      </p:sp>
      <p:sp>
        <p:nvSpPr>
          <p:cNvPr id="7" name="Content Placeholder 6">
            <a:extLst>
              <a:ext uri="{FF2B5EF4-FFF2-40B4-BE49-F238E27FC236}">
                <a16:creationId xmlns:a16="http://schemas.microsoft.com/office/drawing/2014/main" id="{97378C1D-BFA6-FAC9-A271-71E8266EECCD}"/>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Presentation</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lnSpc>
                <a:spcPct val="150000"/>
              </a:lnSpc>
              <a:buNone/>
            </a:pPr>
            <a:r>
              <a:rPr lang="en-US" dirty="0">
                <a:latin typeface="Times New Roman" panose="02020603050405020304" pitchFamily="18" charset="0"/>
                <a:cs typeface="Times New Roman" panose="02020603050405020304" pitchFamily="18" charset="0"/>
              </a:rPr>
              <a:t>Verify student understanding, value and desire for more. </a:t>
            </a:r>
          </a:p>
          <a:p>
            <a:pPr marL="457200" lvl="1" indent="0">
              <a:lnSpc>
                <a:spcPct val="150000"/>
              </a:lnSpc>
              <a:buNone/>
            </a:pPr>
            <a:r>
              <a:rPr lang="en-US" dirty="0">
                <a:latin typeface="Times New Roman" panose="02020603050405020304" pitchFamily="18" charset="0"/>
                <a:cs typeface="Times New Roman" panose="02020603050405020304" pitchFamily="18" charset="0"/>
              </a:rPr>
              <a:t>	Questionnaire</a:t>
            </a:r>
          </a:p>
          <a:p>
            <a:pPr marL="457200" lvl="1" indent="0">
              <a:lnSpc>
                <a:spcPct val="150000"/>
              </a:lnSpc>
              <a:buNone/>
            </a:pPr>
            <a:r>
              <a:rPr lang="en-US" dirty="0">
                <a:latin typeface="Times New Roman" panose="02020603050405020304" pitchFamily="18" charset="0"/>
                <a:cs typeface="Times New Roman" panose="02020603050405020304" pitchFamily="18" charset="0"/>
              </a:rPr>
              <a:t>	Quiz</a:t>
            </a:r>
          </a:p>
          <a:p>
            <a:pPr marL="457200" lvl="1" indent="0">
              <a:lnSpc>
                <a:spcPct val="150000"/>
              </a:lnSpc>
              <a:buNone/>
            </a:pPr>
            <a:r>
              <a:rPr lang="en-US" dirty="0">
                <a:latin typeface="Times New Roman" panose="02020603050405020304" pitchFamily="18" charset="0"/>
                <a:cs typeface="Times New Roman" panose="02020603050405020304" pitchFamily="18" charset="0"/>
              </a:rPr>
              <a:t>	Student dialog</a:t>
            </a:r>
          </a:p>
          <a:p>
            <a:pPr marL="457200" lvl="1" indent="0">
              <a:lnSpc>
                <a:spcPct val="150000"/>
              </a:lnSpc>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73177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8D4A03-F1ED-F176-B57C-504FEB66CA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E9A01B-359C-69C1-4394-A5C8078D673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4A19C658-A888-0DFE-33C4-AD1AA9B45A69}"/>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9C3E243F-5BE9-EAC7-D559-F9B79B3DB65B}"/>
              </a:ext>
            </a:extLst>
          </p:cNvPr>
          <p:cNvSpPr>
            <a:spLocks noGrp="1"/>
          </p:cNvSpPr>
          <p:nvPr>
            <p:ph type="sldNum" sz="quarter" idx="12"/>
          </p:nvPr>
        </p:nvSpPr>
        <p:spPr/>
        <p:txBody>
          <a:bodyPr/>
          <a:lstStyle/>
          <a:p>
            <a:fld id="{13E4AA86-8703-454E-B8CD-5341B2B94ABB}" type="slidenum">
              <a:rPr lang="en-US" smtClean="0"/>
              <a:t>37</a:t>
            </a:fld>
            <a:endParaRPr lang="en-US"/>
          </a:p>
        </p:txBody>
      </p:sp>
      <p:sp>
        <p:nvSpPr>
          <p:cNvPr id="7" name="Content Placeholder 6">
            <a:extLst>
              <a:ext uri="{FF2B5EF4-FFF2-40B4-BE49-F238E27FC236}">
                <a16:creationId xmlns:a16="http://schemas.microsoft.com/office/drawing/2014/main" id="{02B4783E-E882-9A57-5314-8BD915D7B1AA}"/>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Lesson Presentation</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lnSpc>
                <a:spcPct val="150000"/>
              </a:lnSpc>
              <a:buNone/>
            </a:pPr>
            <a:r>
              <a:rPr lang="en-US" dirty="0">
                <a:latin typeface="Times New Roman" panose="02020603050405020304" pitchFamily="18" charset="0"/>
                <a:cs typeface="Times New Roman" panose="02020603050405020304" pitchFamily="18" charset="0"/>
              </a:rPr>
              <a:t>Verify student understanding, value and desire for more. </a:t>
            </a:r>
          </a:p>
          <a:p>
            <a:pPr marL="457200" lvl="1" indent="0">
              <a:lnSpc>
                <a:spcPct val="150000"/>
              </a:lnSpc>
              <a:buNone/>
            </a:pPr>
            <a:r>
              <a:rPr lang="en-US" dirty="0">
                <a:latin typeface="Times New Roman" panose="02020603050405020304" pitchFamily="18" charset="0"/>
                <a:cs typeface="Times New Roman" panose="02020603050405020304" pitchFamily="18" charset="0"/>
              </a:rPr>
              <a:t>	Questionnaire</a:t>
            </a:r>
          </a:p>
          <a:p>
            <a:pPr marL="457200" lvl="1" indent="0">
              <a:lnSpc>
                <a:spcPct val="150000"/>
              </a:lnSpc>
              <a:buNone/>
            </a:pPr>
            <a:r>
              <a:rPr lang="en-US" dirty="0">
                <a:latin typeface="Times New Roman" panose="02020603050405020304" pitchFamily="18" charset="0"/>
                <a:cs typeface="Times New Roman" panose="02020603050405020304" pitchFamily="18" charset="0"/>
              </a:rPr>
              <a:t>	Quiz</a:t>
            </a:r>
          </a:p>
          <a:p>
            <a:pPr marL="457200" lvl="1" indent="0">
              <a:lnSpc>
                <a:spcPct val="150000"/>
              </a:lnSpc>
              <a:buNone/>
            </a:pPr>
            <a:r>
              <a:rPr lang="en-US" dirty="0">
                <a:latin typeface="Times New Roman" panose="02020603050405020304" pitchFamily="18" charset="0"/>
                <a:cs typeface="Times New Roman" panose="02020603050405020304" pitchFamily="18" charset="0"/>
              </a:rPr>
              <a:t>	Student dialog</a:t>
            </a:r>
          </a:p>
          <a:p>
            <a:pPr marL="457200" lvl="1" indent="0">
              <a:lnSpc>
                <a:spcPct val="150000"/>
              </a:lnSpc>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716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9ACD1-DCF5-8139-4A31-F1073B1EF7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1E3887-4DAB-AE70-E4DC-FD45747266E8}"/>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6C40988A-0ADD-1366-2777-5654500529DD}"/>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7FA02A9E-22D9-6231-345F-23B7E4AF8A8C}"/>
              </a:ext>
            </a:extLst>
          </p:cNvPr>
          <p:cNvSpPr>
            <a:spLocks noGrp="1"/>
          </p:cNvSpPr>
          <p:nvPr>
            <p:ph type="sldNum" sz="quarter" idx="12"/>
          </p:nvPr>
        </p:nvSpPr>
        <p:spPr/>
        <p:txBody>
          <a:bodyPr/>
          <a:lstStyle/>
          <a:p>
            <a:fld id="{13E4AA86-8703-454E-B8CD-5341B2B94ABB}" type="slidenum">
              <a:rPr lang="en-US" smtClean="0"/>
              <a:t>4</a:t>
            </a:fld>
            <a:endParaRPr lang="en-US"/>
          </a:p>
        </p:txBody>
      </p:sp>
      <p:sp>
        <p:nvSpPr>
          <p:cNvPr id="7" name="Content Placeholder 6">
            <a:extLst>
              <a:ext uri="{FF2B5EF4-FFF2-40B4-BE49-F238E27FC236}">
                <a16:creationId xmlns:a16="http://schemas.microsoft.com/office/drawing/2014/main" id="{CC3AC9EA-EA3C-615F-1B24-1CA7B5C3DF83}"/>
              </a:ext>
            </a:extLst>
          </p:cNvPr>
          <p:cNvSpPr>
            <a:spLocks noGrp="1"/>
          </p:cNvSpPr>
          <p:nvPr>
            <p:ph idx="1"/>
          </p:nvPr>
        </p:nvSpPr>
        <p:spPr>
          <a:xfrm>
            <a:off x="1527048" y="1825625"/>
            <a:ext cx="9592056" cy="3551047"/>
          </a:xfrm>
        </p:spPr>
        <p:txBody>
          <a:bodyPr>
            <a:normAutofit fontScale="85000" lnSpcReduction="10000"/>
          </a:bodyPr>
          <a:lstStyle/>
          <a:p>
            <a:pPr marL="0" indent="0">
              <a:buNone/>
            </a:pPr>
            <a:r>
              <a:rPr lang="en-US" dirty="0">
                <a:latin typeface="Times New Roman" panose="02020603050405020304" pitchFamily="18" charset="0"/>
                <a:cs typeface="Times New Roman" panose="02020603050405020304" pitchFamily="18" charset="0"/>
              </a:rPr>
              <a:t>Five Fold Ministry of Teacher</a:t>
            </a:r>
          </a:p>
          <a:p>
            <a:pPr marL="0" indent="0">
              <a:lnSpc>
                <a:spcPct val="150000"/>
              </a:lnSpc>
              <a:buNone/>
            </a:pPr>
            <a:r>
              <a:rPr lang="en-US" dirty="0">
                <a:latin typeface="Times New Roman" panose="02020603050405020304" pitchFamily="18" charset="0"/>
                <a:cs typeface="Times New Roman" panose="02020603050405020304" pitchFamily="18" charset="0"/>
              </a:rPr>
              <a:t>The teacher is represented on the hand by the pinky finger, without which the hand has no balance. Likewise, it is the teachers' role to establish believers in the word of God and ensure they are receiving well-balanced and sound doctrine.</a:t>
            </a:r>
          </a:p>
          <a:p>
            <a:pPr marL="0" indent="0">
              <a:lnSpc>
                <a:spcPct val="150000"/>
              </a:lnSpc>
              <a:buNone/>
            </a:pPr>
            <a:endParaRPr lang="en-US"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92). Kindle Edition. </a:t>
            </a:r>
          </a:p>
        </p:txBody>
      </p:sp>
    </p:spTree>
    <p:extLst>
      <p:ext uri="{BB962C8B-B14F-4D97-AF65-F5344CB8AC3E}">
        <p14:creationId xmlns:p14="http://schemas.microsoft.com/office/powerpoint/2010/main" val="3275681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41E95-AC98-95EE-298B-F8B7B9B17F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E29C4C-7B7E-533B-2BB6-C529CC00270C}"/>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4E4D9444-3D33-A359-0853-87DED0CCFEDE}"/>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C0FCBDE2-90BD-65A5-EA45-4CBE652B75DE}"/>
              </a:ext>
            </a:extLst>
          </p:cNvPr>
          <p:cNvSpPr>
            <a:spLocks noGrp="1"/>
          </p:cNvSpPr>
          <p:nvPr>
            <p:ph type="sldNum" sz="quarter" idx="12"/>
          </p:nvPr>
        </p:nvSpPr>
        <p:spPr/>
        <p:txBody>
          <a:bodyPr/>
          <a:lstStyle/>
          <a:p>
            <a:fld id="{13E4AA86-8703-454E-B8CD-5341B2B94ABB}" type="slidenum">
              <a:rPr lang="en-US" smtClean="0"/>
              <a:t>5</a:t>
            </a:fld>
            <a:endParaRPr lang="en-US"/>
          </a:p>
        </p:txBody>
      </p:sp>
      <p:sp>
        <p:nvSpPr>
          <p:cNvPr id="7" name="Content Placeholder 6">
            <a:extLst>
              <a:ext uri="{FF2B5EF4-FFF2-40B4-BE49-F238E27FC236}">
                <a16:creationId xmlns:a16="http://schemas.microsoft.com/office/drawing/2014/main" id="{CFBB926B-2501-B761-E1B9-A0627C391D69}"/>
              </a:ext>
            </a:extLst>
          </p:cNvPr>
          <p:cNvSpPr>
            <a:spLocks noGrp="1"/>
          </p:cNvSpPr>
          <p:nvPr>
            <p:ph idx="1"/>
          </p:nvPr>
        </p:nvSpPr>
        <p:spPr>
          <a:xfrm>
            <a:off x="1527048" y="1825625"/>
            <a:ext cx="9592056" cy="3953383"/>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Five Fold Ministry of Teacher</a:t>
            </a:r>
          </a:p>
          <a:p>
            <a:pPr marL="0" indent="0">
              <a:lnSpc>
                <a:spcPct val="150000"/>
              </a:lnSpc>
              <a:buNone/>
            </a:pPr>
            <a:r>
              <a:rPr lang="en-US" sz="2400" dirty="0">
                <a:latin typeface="Times New Roman" panose="02020603050405020304" pitchFamily="18" charset="0"/>
                <a:cs typeface="Times New Roman" panose="02020603050405020304" pitchFamily="18" charset="0"/>
              </a:rPr>
              <a:t>"Teacher" comes from the Greek word </a:t>
            </a:r>
            <a:r>
              <a:rPr lang="en-US" sz="2400" dirty="0" err="1">
                <a:latin typeface="Times New Roman" panose="02020603050405020304" pitchFamily="18" charset="0"/>
                <a:cs typeface="Times New Roman" panose="02020603050405020304" pitchFamily="18" charset="0"/>
              </a:rPr>
              <a:t>didaskalos</a:t>
            </a:r>
            <a:r>
              <a:rPr lang="en-US" sz="2400" dirty="0">
                <a:latin typeface="Times New Roman" panose="02020603050405020304" pitchFamily="18" charset="0"/>
                <a:cs typeface="Times New Roman" panose="02020603050405020304" pitchFamily="18" charset="0"/>
              </a:rPr>
              <a:t>, which can also be translated as "master" or "doctor." Teachers should accordingly have mastery and in-depth knowledge of the Holy Scriptures. Teachers are to instruct God's followers according to sound doctrine and set an example of godly living and discipleship.</a:t>
            </a:r>
          </a:p>
          <a:p>
            <a:pPr marL="0" indent="0">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92). Kindle Edition. </a:t>
            </a:r>
          </a:p>
        </p:txBody>
      </p:sp>
    </p:spTree>
    <p:extLst>
      <p:ext uri="{BB962C8B-B14F-4D97-AF65-F5344CB8AC3E}">
        <p14:creationId xmlns:p14="http://schemas.microsoft.com/office/powerpoint/2010/main" val="2487612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5A9DDA-828C-F322-30E5-BE53618E9D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2153A2-562A-C87C-C997-767772A03136}"/>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727D81C7-2E8E-9F3E-0B18-F9D2E0B8CA41}"/>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54A1F4C8-9331-C273-7731-849BEA5CAA4B}"/>
              </a:ext>
            </a:extLst>
          </p:cNvPr>
          <p:cNvSpPr>
            <a:spLocks noGrp="1"/>
          </p:cNvSpPr>
          <p:nvPr>
            <p:ph type="sldNum" sz="quarter" idx="12"/>
          </p:nvPr>
        </p:nvSpPr>
        <p:spPr/>
        <p:txBody>
          <a:bodyPr/>
          <a:lstStyle/>
          <a:p>
            <a:fld id="{13E4AA86-8703-454E-B8CD-5341B2B94ABB}" type="slidenum">
              <a:rPr lang="en-US" smtClean="0"/>
              <a:t>6</a:t>
            </a:fld>
            <a:endParaRPr lang="en-US"/>
          </a:p>
        </p:txBody>
      </p:sp>
      <p:sp>
        <p:nvSpPr>
          <p:cNvPr id="7" name="Content Placeholder 6">
            <a:extLst>
              <a:ext uri="{FF2B5EF4-FFF2-40B4-BE49-F238E27FC236}">
                <a16:creationId xmlns:a16="http://schemas.microsoft.com/office/drawing/2014/main" id="{6ACB12A6-E157-81B1-E07F-7B1CD3AEBCDB}"/>
              </a:ext>
            </a:extLst>
          </p:cNvPr>
          <p:cNvSpPr>
            <a:spLocks noGrp="1"/>
          </p:cNvSpPr>
          <p:nvPr>
            <p:ph idx="1"/>
          </p:nvPr>
        </p:nvSpPr>
        <p:spPr>
          <a:xfrm>
            <a:off x="1527048" y="1825625"/>
            <a:ext cx="9592056" cy="3935095"/>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Five Fold Ministry of Teacher</a:t>
            </a:r>
          </a:p>
          <a:p>
            <a:pPr marL="0" indent="0">
              <a:lnSpc>
                <a:spcPct val="150000"/>
              </a:lnSpc>
              <a:buNone/>
            </a:pPr>
            <a:r>
              <a:rPr lang="en-US" sz="2400" dirty="0">
                <a:latin typeface="Times New Roman" panose="02020603050405020304" pitchFamily="18" charset="0"/>
                <a:cs typeface="Times New Roman" panose="02020603050405020304" pitchFamily="18" charset="0"/>
              </a:rPr>
              <a:t>Teachers impart knowledge by sharing their insight into the Scriptures. They bring a word of present truth as they are given the gift of revelation in the hidden things of the word. They are called to reveal God's mind to their students.</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(pp. 92-93). Kindle Edition. </a:t>
            </a:r>
          </a:p>
        </p:txBody>
      </p:sp>
    </p:spTree>
    <p:extLst>
      <p:ext uri="{BB962C8B-B14F-4D97-AF65-F5344CB8AC3E}">
        <p14:creationId xmlns:p14="http://schemas.microsoft.com/office/powerpoint/2010/main" val="1095689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5CDD7-6EE6-A5B1-E1E7-55108621F7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502C7A-9C4D-9E8E-9AC8-C3E1410E304C}"/>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5D93B6F6-62BD-9E20-BF8D-81EBAE23ACE0}"/>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0C69249A-2A6C-0E3A-8862-AE53130BC917}"/>
              </a:ext>
            </a:extLst>
          </p:cNvPr>
          <p:cNvSpPr>
            <a:spLocks noGrp="1"/>
          </p:cNvSpPr>
          <p:nvPr>
            <p:ph type="sldNum" sz="quarter" idx="12"/>
          </p:nvPr>
        </p:nvSpPr>
        <p:spPr/>
        <p:txBody>
          <a:bodyPr/>
          <a:lstStyle/>
          <a:p>
            <a:fld id="{13E4AA86-8703-454E-B8CD-5341B2B94ABB}" type="slidenum">
              <a:rPr lang="en-US" smtClean="0"/>
              <a:t>7</a:t>
            </a:fld>
            <a:endParaRPr lang="en-US"/>
          </a:p>
        </p:txBody>
      </p:sp>
      <p:sp>
        <p:nvSpPr>
          <p:cNvPr id="7" name="Content Placeholder 6">
            <a:extLst>
              <a:ext uri="{FF2B5EF4-FFF2-40B4-BE49-F238E27FC236}">
                <a16:creationId xmlns:a16="http://schemas.microsoft.com/office/drawing/2014/main" id="{298170DA-1FE9-7C29-6B7D-E29F0C725A96}"/>
              </a:ext>
            </a:extLst>
          </p:cNvPr>
          <p:cNvSpPr>
            <a:spLocks noGrp="1"/>
          </p:cNvSpPr>
          <p:nvPr>
            <p:ph idx="1"/>
          </p:nvPr>
        </p:nvSpPr>
        <p:spPr>
          <a:xfrm>
            <a:off x="1527048" y="1825625"/>
            <a:ext cx="9592056" cy="3935095"/>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Explain </a:t>
            </a:r>
          </a:p>
          <a:p>
            <a:pPr marL="0" indent="0">
              <a:lnSpc>
                <a:spcPct val="150000"/>
              </a:lnSpc>
              <a:buNone/>
            </a:pPr>
            <a:r>
              <a:rPr lang="en-US" sz="2400" dirty="0">
                <a:latin typeface="Times New Roman" panose="02020603050405020304" pitchFamily="18" charset="0"/>
                <a:cs typeface="Times New Roman" panose="02020603050405020304" pitchFamily="18" charset="0"/>
              </a:rPr>
              <a:t>To explain means to make something clear to someone by describing it in detail, revealing pertinent facts. Teachers have a special grace to explain hidden meaning in the Scriptures and apply it to present times.</a:t>
            </a:r>
          </a:p>
          <a:p>
            <a:pPr marL="0" indent="0">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(pp. 92-93). Kindle Edition. </a:t>
            </a:r>
          </a:p>
        </p:txBody>
      </p:sp>
    </p:spTree>
    <p:extLst>
      <p:ext uri="{BB962C8B-B14F-4D97-AF65-F5344CB8AC3E}">
        <p14:creationId xmlns:p14="http://schemas.microsoft.com/office/powerpoint/2010/main" val="2381308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12976A-857E-E157-6785-F64507ECC2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5964F7-0065-B2BD-AEBF-436F9ED65D2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3C511CA3-13A2-63A2-87D7-9053EEACE4F7}"/>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EB21296D-352A-9091-9064-422919E900D8}"/>
              </a:ext>
            </a:extLst>
          </p:cNvPr>
          <p:cNvSpPr>
            <a:spLocks noGrp="1"/>
          </p:cNvSpPr>
          <p:nvPr>
            <p:ph type="sldNum" sz="quarter" idx="12"/>
          </p:nvPr>
        </p:nvSpPr>
        <p:spPr/>
        <p:txBody>
          <a:bodyPr/>
          <a:lstStyle/>
          <a:p>
            <a:fld id="{13E4AA86-8703-454E-B8CD-5341B2B94ABB}" type="slidenum">
              <a:rPr lang="en-US" smtClean="0"/>
              <a:t>8</a:t>
            </a:fld>
            <a:endParaRPr lang="en-US"/>
          </a:p>
        </p:txBody>
      </p:sp>
      <p:sp>
        <p:nvSpPr>
          <p:cNvPr id="7" name="Content Placeholder 6">
            <a:extLst>
              <a:ext uri="{FF2B5EF4-FFF2-40B4-BE49-F238E27FC236}">
                <a16:creationId xmlns:a16="http://schemas.microsoft.com/office/drawing/2014/main" id="{68625BBD-CE1C-6F6F-3A34-51BC2EF6E399}"/>
              </a:ext>
            </a:extLst>
          </p:cNvPr>
          <p:cNvSpPr>
            <a:spLocks noGrp="1"/>
          </p:cNvSpPr>
          <p:nvPr>
            <p:ph idx="1"/>
          </p:nvPr>
        </p:nvSpPr>
        <p:spPr>
          <a:xfrm>
            <a:off x="1527048" y="1825625"/>
            <a:ext cx="9592056" cy="3935095"/>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Explain </a:t>
            </a:r>
          </a:p>
          <a:p>
            <a:pPr marL="0" indent="0">
              <a:lnSpc>
                <a:spcPct val="150000"/>
              </a:lnSpc>
              <a:buNone/>
            </a:pPr>
            <a:r>
              <a:rPr lang="en-US" sz="2400" dirty="0">
                <a:latin typeface="Times New Roman" panose="02020603050405020304" pitchFamily="18" charset="0"/>
                <a:cs typeface="Times New Roman" panose="02020603050405020304" pitchFamily="18" charset="0"/>
              </a:rPr>
              <a:t>They are given illumination into deeper meanings of the Word and then impart this knowledge to others. Teachers are diligent in studying the Scriptures as they prepare their messages in clear terms for the congregation.</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 93). Kindle Edition. </a:t>
            </a:r>
          </a:p>
        </p:txBody>
      </p:sp>
    </p:spTree>
    <p:extLst>
      <p:ext uri="{BB962C8B-B14F-4D97-AF65-F5344CB8AC3E}">
        <p14:creationId xmlns:p14="http://schemas.microsoft.com/office/powerpoint/2010/main" val="607847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A87FF-24B2-AE5A-87C9-525140B35C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801C40-F7D4-22C2-C4A1-B12FC2C32A7B}"/>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Ministry of Teacher</a:t>
            </a:r>
          </a:p>
        </p:txBody>
      </p:sp>
      <p:sp>
        <p:nvSpPr>
          <p:cNvPr id="5" name="Footer Placeholder 4">
            <a:extLst>
              <a:ext uri="{FF2B5EF4-FFF2-40B4-BE49-F238E27FC236}">
                <a16:creationId xmlns:a16="http://schemas.microsoft.com/office/drawing/2014/main" id="{03408BB4-F30F-D938-1F22-51F2206E6B16}"/>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FD2F7EE5-F1A7-C0FD-8B1B-89831CA6A881}"/>
              </a:ext>
            </a:extLst>
          </p:cNvPr>
          <p:cNvSpPr>
            <a:spLocks noGrp="1"/>
          </p:cNvSpPr>
          <p:nvPr>
            <p:ph type="sldNum" sz="quarter" idx="12"/>
          </p:nvPr>
        </p:nvSpPr>
        <p:spPr/>
        <p:txBody>
          <a:bodyPr/>
          <a:lstStyle/>
          <a:p>
            <a:fld id="{13E4AA86-8703-454E-B8CD-5341B2B94ABB}" type="slidenum">
              <a:rPr lang="en-US" smtClean="0"/>
              <a:t>9</a:t>
            </a:fld>
            <a:endParaRPr lang="en-US"/>
          </a:p>
        </p:txBody>
      </p:sp>
      <p:sp>
        <p:nvSpPr>
          <p:cNvPr id="7" name="Content Placeholder 6">
            <a:extLst>
              <a:ext uri="{FF2B5EF4-FFF2-40B4-BE49-F238E27FC236}">
                <a16:creationId xmlns:a16="http://schemas.microsoft.com/office/drawing/2014/main" id="{847EFD58-D259-1F41-D3B4-433B4143231D}"/>
              </a:ext>
            </a:extLst>
          </p:cNvPr>
          <p:cNvSpPr>
            <a:spLocks noGrp="1"/>
          </p:cNvSpPr>
          <p:nvPr>
            <p:ph idx="1"/>
          </p:nvPr>
        </p:nvSpPr>
        <p:spPr>
          <a:xfrm>
            <a:off x="1527048" y="1825625"/>
            <a:ext cx="9592056" cy="3935095"/>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Simplify </a:t>
            </a:r>
          </a:p>
          <a:p>
            <a:pPr marL="0" indent="0">
              <a:lnSpc>
                <a:spcPct val="150000"/>
              </a:lnSpc>
              <a:buNone/>
            </a:pPr>
            <a:r>
              <a:rPr lang="en-US" sz="2400" dirty="0">
                <a:latin typeface="Times New Roman" panose="02020603050405020304" pitchFamily="18" charset="0"/>
                <a:cs typeface="Times New Roman" panose="02020603050405020304" pitchFamily="18" charset="0"/>
              </a:rPr>
              <a:t>Many scriptures are complex and may contain concepts that are difficult to grasp. As the teacher instructs everyone in these areas, they simplify the complex expressions found in the Bible into a form that can be easily grasped without losing or distorting the truth behind them.</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Womack, I.R.. Fivefold Ministry Basic Training: Understanding the distinct roles and functions of apostles, prophets, evangelists, pastors and teachers (pp. 93-94). Kindle Edition. </a:t>
            </a:r>
          </a:p>
        </p:txBody>
      </p:sp>
    </p:spTree>
    <p:extLst>
      <p:ext uri="{BB962C8B-B14F-4D97-AF65-F5344CB8AC3E}">
        <p14:creationId xmlns:p14="http://schemas.microsoft.com/office/powerpoint/2010/main" val="388950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4959</TotalTime>
  <Words>2735</Words>
  <Application>Microsoft Office PowerPoint</Application>
  <PresentationFormat>Widescreen</PresentationFormat>
  <Paragraphs>284</Paragraphs>
  <Slides>37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Aptos</vt:lpstr>
      <vt:lpstr>Arial</vt:lpstr>
      <vt:lpstr>Calibri</vt:lpstr>
      <vt:lpstr>Calibri Light</vt:lpstr>
      <vt:lpstr>Times New Roman</vt:lpstr>
      <vt:lpstr>Office Theme</vt:lpstr>
      <vt:lpstr>Ministry of Teacher </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lpstr>Ministry of Teacher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Donald Seekins</dc:creator>
  <cp:lastModifiedBy>Donald Seekins</cp:lastModifiedBy>
  <cp:revision>80</cp:revision>
  <dcterms:created xsi:type="dcterms:W3CDTF">2022-03-16T16:55:25Z</dcterms:created>
  <dcterms:modified xsi:type="dcterms:W3CDTF">2024-10-29T17:53:52Z</dcterms:modified>
</cp:coreProperties>
</file>