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201" autoAdjust="0"/>
  </p:normalViewPr>
  <p:slideViewPr>
    <p:cSldViewPr snapToGrid="0">
      <p:cViewPr varScale="1">
        <p:scale>
          <a:sx n="82" d="100"/>
          <a:sy n="82" d="100"/>
        </p:scale>
        <p:origin x="894"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33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177A3A-1504-4554-B224-709CA8E0B5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47FE5E4-7D7F-44DF-89C3-EC22C7AD69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CD1BD5-699B-49C0-846E-502E88937216}" type="datetimeFigureOut">
              <a:rPr lang="en-US" smtClean="0"/>
              <a:t>4/9/2024</a:t>
            </a:fld>
            <a:endParaRPr lang="en-US"/>
          </a:p>
        </p:txBody>
      </p:sp>
      <p:sp>
        <p:nvSpPr>
          <p:cNvPr id="4" name="Footer Placeholder 3">
            <a:extLst>
              <a:ext uri="{FF2B5EF4-FFF2-40B4-BE49-F238E27FC236}">
                <a16:creationId xmlns:a16="http://schemas.microsoft.com/office/drawing/2014/main" id="{72AF332C-FB21-4EE3-86C2-B265DDCBE7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94CBD9F-7813-4E7D-A2F0-984F63C8B8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739F22-EE47-411C-9B46-92F99A185DE0}" type="slidenum">
              <a:rPr lang="en-US" smtClean="0"/>
              <a:t>‹#›</a:t>
            </a:fld>
            <a:endParaRPr lang="en-US"/>
          </a:p>
        </p:txBody>
      </p:sp>
    </p:spTree>
    <p:extLst>
      <p:ext uri="{BB962C8B-B14F-4D97-AF65-F5344CB8AC3E}">
        <p14:creationId xmlns:p14="http://schemas.microsoft.com/office/powerpoint/2010/main" val="2067451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4AA810-EB0B-4CA3-8056-BF6C6A6C7757}" type="datetimeFigureOut">
              <a:rPr lang="en-US" smtClean="0"/>
              <a:t>4/9/2024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2F502-55F3-4095-85C6-B665DB1F9371}" type="slidenum">
              <a:rPr lang="en-US" smtClean="0"/>
              <a:t>‹#›</a:t>
            </a:fld>
            <a:endParaRPr lang="en-US"/>
          </a:p>
        </p:txBody>
      </p:sp>
    </p:spTree>
    <p:extLst>
      <p:ext uri="{BB962C8B-B14F-4D97-AF65-F5344CB8AC3E}">
        <p14:creationId xmlns:p14="http://schemas.microsoft.com/office/powerpoint/2010/main" val="1472799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93301-8267-4F2F-8B3B-F5B98286CC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E873E6-41A8-4938-B639-6471FB17BB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51A482-4D4F-4C52-9938-03387524773F}"/>
              </a:ext>
            </a:extLst>
          </p:cNvPr>
          <p:cNvSpPr>
            <a:spLocks noGrp="1"/>
          </p:cNvSpPr>
          <p:nvPr>
            <p:ph type="dt" sz="half" idx="10"/>
          </p:nvPr>
        </p:nvSpPr>
        <p:spPr/>
        <p:txBody>
          <a:bodyPr/>
          <a:lstStyle/>
          <a:p>
            <a:fld id="{B3840A91-3166-46B9-B0AB-A10F5590DC8B}" type="datetime1">
              <a:rPr lang="en-US" smtClean="0"/>
              <a:t>4/9/2024</a:t>
            </a:fld>
            <a:endParaRPr lang="en-US"/>
          </a:p>
        </p:txBody>
      </p:sp>
      <p:sp>
        <p:nvSpPr>
          <p:cNvPr id="5" name="Footer Placeholder 4">
            <a:extLst>
              <a:ext uri="{FF2B5EF4-FFF2-40B4-BE49-F238E27FC236}">
                <a16:creationId xmlns:a16="http://schemas.microsoft.com/office/drawing/2014/main" id="{4FB9CAE6-FC91-4BBA-96A1-0CBC70CF0007}"/>
              </a:ext>
            </a:extLst>
          </p:cNvPr>
          <p:cNvSpPr>
            <a:spLocks noGrp="1"/>
          </p:cNvSpPr>
          <p:nvPr>
            <p:ph type="ftr" sz="quarter" idx="11"/>
          </p:nvPr>
        </p:nvSpPr>
        <p:spPr/>
        <p:txBody>
          <a:bodyPr/>
          <a:lstStyle/>
          <a:p>
            <a:r>
              <a:rPr lang="en-US"/>
              <a:t>Buffalo-Pittsburgh Diocese PNCC                                             Rev. Dr. D.L. Seekins</a:t>
            </a:r>
          </a:p>
        </p:txBody>
      </p:sp>
      <p:sp>
        <p:nvSpPr>
          <p:cNvPr id="6" name="Slide Number Placeholder 5">
            <a:extLst>
              <a:ext uri="{FF2B5EF4-FFF2-40B4-BE49-F238E27FC236}">
                <a16:creationId xmlns:a16="http://schemas.microsoft.com/office/drawing/2014/main" id="{EE7A6F76-F68A-4770-A645-8E0947DE20B1}"/>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2297699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E3DFB-F4FB-49D6-8153-D3A35755E8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6F04FC-CDCE-44FD-8228-9045836E2F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EF2FD1-9EC8-4841-BBAF-D44EC469E234}"/>
              </a:ext>
            </a:extLst>
          </p:cNvPr>
          <p:cNvSpPr>
            <a:spLocks noGrp="1"/>
          </p:cNvSpPr>
          <p:nvPr>
            <p:ph type="dt" sz="half" idx="10"/>
          </p:nvPr>
        </p:nvSpPr>
        <p:spPr/>
        <p:txBody>
          <a:bodyPr/>
          <a:lstStyle/>
          <a:p>
            <a:fld id="{F1643F8A-8EA6-4292-A93C-45A1D728A0A0}" type="datetime1">
              <a:rPr lang="en-US" smtClean="0"/>
              <a:t>4/9/2024</a:t>
            </a:fld>
            <a:endParaRPr lang="en-US"/>
          </a:p>
        </p:txBody>
      </p:sp>
      <p:sp>
        <p:nvSpPr>
          <p:cNvPr id="5" name="Footer Placeholder 4">
            <a:extLst>
              <a:ext uri="{FF2B5EF4-FFF2-40B4-BE49-F238E27FC236}">
                <a16:creationId xmlns:a16="http://schemas.microsoft.com/office/drawing/2014/main" id="{04668410-F061-47AC-BF38-C01E2EFE75F4}"/>
              </a:ext>
            </a:extLst>
          </p:cNvPr>
          <p:cNvSpPr>
            <a:spLocks noGrp="1"/>
          </p:cNvSpPr>
          <p:nvPr>
            <p:ph type="ftr" sz="quarter" idx="11"/>
          </p:nvPr>
        </p:nvSpPr>
        <p:spPr/>
        <p:txBody>
          <a:bodyPr/>
          <a:lstStyle/>
          <a:p>
            <a:r>
              <a:rPr lang="en-US"/>
              <a:t>Buffalo-Pittsburgh Diocese PNCC                                             Rev. Dr. D.L. Seekins</a:t>
            </a:r>
          </a:p>
        </p:txBody>
      </p:sp>
      <p:sp>
        <p:nvSpPr>
          <p:cNvPr id="6" name="Slide Number Placeholder 5">
            <a:extLst>
              <a:ext uri="{FF2B5EF4-FFF2-40B4-BE49-F238E27FC236}">
                <a16:creationId xmlns:a16="http://schemas.microsoft.com/office/drawing/2014/main" id="{B11C205B-95AC-4213-B5F9-E5D47EB2287A}"/>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342191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924328-3CB3-4108-B5DD-4F9223E298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B75817-69E7-4268-B970-659FF410BA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A67143-F686-45A1-BC0A-BE5B2A62990F}"/>
              </a:ext>
            </a:extLst>
          </p:cNvPr>
          <p:cNvSpPr>
            <a:spLocks noGrp="1"/>
          </p:cNvSpPr>
          <p:nvPr>
            <p:ph type="dt" sz="half" idx="10"/>
          </p:nvPr>
        </p:nvSpPr>
        <p:spPr/>
        <p:txBody>
          <a:bodyPr/>
          <a:lstStyle/>
          <a:p>
            <a:fld id="{A36E060A-73C3-4B3A-A6DD-A4E99FB0C64C}" type="datetime1">
              <a:rPr lang="en-US" smtClean="0"/>
              <a:t>4/9/2024</a:t>
            </a:fld>
            <a:endParaRPr lang="en-US"/>
          </a:p>
        </p:txBody>
      </p:sp>
      <p:sp>
        <p:nvSpPr>
          <p:cNvPr id="5" name="Footer Placeholder 4">
            <a:extLst>
              <a:ext uri="{FF2B5EF4-FFF2-40B4-BE49-F238E27FC236}">
                <a16:creationId xmlns:a16="http://schemas.microsoft.com/office/drawing/2014/main" id="{B367A767-9218-4380-A86D-C7A035BBD834}"/>
              </a:ext>
            </a:extLst>
          </p:cNvPr>
          <p:cNvSpPr>
            <a:spLocks noGrp="1"/>
          </p:cNvSpPr>
          <p:nvPr>
            <p:ph type="ftr" sz="quarter" idx="11"/>
          </p:nvPr>
        </p:nvSpPr>
        <p:spPr/>
        <p:txBody>
          <a:bodyPr/>
          <a:lstStyle/>
          <a:p>
            <a:r>
              <a:rPr lang="en-US"/>
              <a:t>Buffalo-Pittsburgh Diocese PNCC                                             Rev. Dr. D.L. Seekins</a:t>
            </a:r>
          </a:p>
        </p:txBody>
      </p:sp>
      <p:sp>
        <p:nvSpPr>
          <p:cNvPr id="6" name="Slide Number Placeholder 5">
            <a:extLst>
              <a:ext uri="{FF2B5EF4-FFF2-40B4-BE49-F238E27FC236}">
                <a16:creationId xmlns:a16="http://schemas.microsoft.com/office/drawing/2014/main" id="{19C5145B-959E-4058-B7AD-B4F83CF76581}"/>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3501263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6327F-A01E-49D2-AA20-6F0BF96BB9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DAD7E4-1879-4A95-B7C4-87D8EF731E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E6E9A-F375-4057-BDF9-C5B27C658B9A}"/>
              </a:ext>
            </a:extLst>
          </p:cNvPr>
          <p:cNvSpPr>
            <a:spLocks noGrp="1"/>
          </p:cNvSpPr>
          <p:nvPr>
            <p:ph type="dt" sz="half" idx="10"/>
          </p:nvPr>
        </p:nvSpPr>
        <p:spPr/>
        <p:txBody>
          <a:bodyPr/>
          <a:lstStyle/>
          <a:p>
            <a:fld id="{019E969D-D7FC-4C79-90E3-766C07D159D2}" type="datetime1">
              <a:rPr lang="en-US" smtClean="0"/>
              <a:t>4/9/2024</a:t>
            </a:fld>
            <a:endParaRPr lang="en-US"/>
          </a:p>
        </p:txBody>
      </p:sp>
      <p:sp>
        <p:nvSpPr>
          <p:cNvPr id="5" name="Footer Placeholder 4">
            <a:extLst>
              <a:ext uri="{FF2B5EF4-FFF2-40B4-BE49-F238E27FC236}">
                <a16:creationId xmlns:a16="http://schemas.microsoft.com/office/drawing/2014/main" id="{C5520B90-C56C-4D4C-B18B-4E981CE662CD}"/>
              </a:ext>
            </a:extLst>
          </p:cNvPr>
          <p:cNvSpPr>
            <a:spLocks noGrp="1"/>
          </p:cNvSpPr>
          <p:nvPr>
            <p:ph type="ftr" sz="quarter" idx="11"/>
          </p:nvPr>
        </p:nvSpPr>
        <p:spPr/>
        <p:txBody>
          <a:bodyPr/>
          <a:lstStyle/>
          <a:p>
            <a:r>
              <a:rPr lang="en-US"/>
              <a:t>Buffalo-Pittsburgh Diocese PNCC                                             Rev. Dr. D.L. Seekins</a:t>
            </a:r>
          </a:p>
        </p:txBody>
      </p:sp>
      <p:sp>
        <p:nvSpPr>
          <p:cNvPr id="6" name="Slide Number Placeholder 5">
            <a:extLst>
              <a:ext uri="{FF2B5EF4-FFF2-40B4-BE49-F238E27FC236}">
                <a16:creationId xmlns:a16="http://schemas.microsoft.com/office/drawing/2014/main" id="{DB706146-19AA-488D-A21A-2923964D97E5}"/>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2855939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9EBEC-6181-4F25-9BC3-F03E9C3D42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43A7C4-1E1F-4A65-8B39-4713B9A3E0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96D48F-B7C7-4FA6-9EA9-6E7923EF309B}"/>
              </a:ext>
            </a:extLst>
          </p:cNvPr>
          <p:cNvSpPr>
            <a:spLocks noGrp="1"/>
          </p:cNvSpPr>
          <p:nvPr>
            <p:ph type="dt" sz="half" idx="10"/>
          </p:nvPr>
        </p:nvSpPr>
        <p:spPr/>
        <p:txBody>
          <a:bodyPr/>
          <a:lstStyle/>
          <a:p>
            <a:fld id="{E8D629B4-1959-4C26-B238-883E2C0C4C36}" type="datetime1">
              <a:rPr lang="en-US" smtClean="0"/>
              <a:t>4/9/2024</a:t>
            </a:fld>
            <a:endParaRPr lang="en-US"/>
          </a:p>
        </p:txBody>
      </p:sp>
      <p:sp>
        <p:nvSpPr>
          <p:cNvPr id="5" name="Footer Placeholder 4">
            <a:extLst>
              <a:ext uri="{FF2B5EF4-FFF2-40B4-BE49-F238E27FC236}">
                <a16:creationId xmlns:a16="http://schemas.microsoft.com/office/drawing/2014/main" id="{95ED8E06-54EF-4BDA-AF8D-9AF47E04DA9B}"/>
              </a:ext>
            </a:extLst>
          </p:cNvPr>
          <p:cNvSpPr>
            <a:spLocks noGrp="1"/>
          </p:cNvSpPr>
          <p:nvPr>
            <p:ph type="ftr" sz="quarter" idx="11"/>
          </p:nvPr>
        </p:nvSpPr>
        <p:spPr/>
        <p:txBody>
          <a:bodyPr/>
          <a:lstStyle/>
          <a:p>
            <a:r>
              <a:rPr lang="en-US"/>
              <a:t>Buffalo-Pittsburgh Diocese PNCC                                             Rev. Dr. D.L. Seekins</a:t>
            </a:r>
          </a:p>
        </p:txBody>
      </p:sp>
      <p:sp>
        <p:nvSpPr>
          <p:cNvPr id="6" name="Slide Number Placeholder 5">
            <a:extLst>
              <a:ext uri="{FF2B5EF4-FFF2-40B4-BE49-F238E27FC236}">
                <a16:creationId xmlns:a16="http://schemas.microsoft.com/office/drawing/2014/main" id="{303D8397-4978-42E4-88E9-4F5FB4AB20BA}"/>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3672207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155B5-EA39-426D-A871-EC7C89FA76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60D14-16BD-4135-B729-1E6D7879F6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EE9441-0D7A-4C39-B99D-847AF8911C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F54AD1-63AD-4100-93F0-8793A7A46B98}"/>
              </a:ext>
            </a:extLst>
          </p:cNvPr>
          <p:cNvSpPr>
            <a:spLocks noGrp="1"/>
          </p:cNvSpPr>
          <p:nvPr>
            <p:ph type="dt" sz="half" idx="10"/>
          </p:nvPr>
        </p:nvSpPr>
        <p:spPr/>
        <p:txBody>
          <a:bodyPr/>
          <a:lstStyle/>
          <a:p>
            <a:fld id="{086531B3-0D5D-469A-B1E0-7289F9F4CD9D}" type="datetime1">
              <a:rPr lang="en-US" smtClean="0"/>
              <a:t>4/9/2024</a:t>
            </a:fld>
            <a:endParaRPr lang="en-US"/>
          </a:p>
        </p:txBody>
      </p:sp>
      <p:sp>
        <p:nvSpPr>
          <p:cNvPr id="6" name="Footer Placeholder 5">
            <a:extLst>
              <a:ext uri="{FF2B5EF4-FFF2-40B4-BE49-F238E27FC236}">
                <a16:creationId xmlns:a16="http://schemas.microsoft.com/office/drawing/2014/main" id="{FBA34260-21DD-4854-AF3D-2E799F161559}"/>
              </a:ext>
            </a:extLst>
          </p:cNvPr>
          <p:cNvSpPr>
            <a:spLocks noGrp="1"/>
          </p:cNvSpPr>
          <p:nvPr>
            <p:ph type="ftr" sz="quarter" idx="11"/>
          </p:nvPr>
        </p:nvSpPr>
        <p:spPr/>
        <p:txBody>
          <a:bodyPr/>
          <a:lstStyle/>
          <a:p>
            <a:r>
              <a:rPr lang="en-US"/>
              <a:t>Buffalo-Pittsburgh Diocese PNCC                                             Rev. Dr. D.L. Seekins</a:t>
            </a:r>
          </a:p>
        </p:txBody>
      </p:sp>
      <p:sp>
        <p:nvSpPr>
          <p:cNvPr id="7" name="Slide Number Placeholder 6">
            <a:extLst>
              <a:ext uri="{FF2B5EF4-FFF2-40B4-BE49-F238E27FC236}">
                <a16:creationId xmlns:a16="http://schemas.microsoft.com/office/drawing/2014/main" id="{F8E01F3A-9A31-4A04-8A27-F6F934489842}"/>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119779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FA39B-66A9-48E7-B3F2-A16BD92E18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9493B8-3C60-482A-926F-52D6EE5598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F1A813-B807-446A-8F5F-C15B029043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6B4D08-01D8-4A30-9F56-F388863909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C0F3EE-47E8-4652-818B-D85A187F45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7DBD70-B514-44B0-ADAB-1E6DC281A594}"/>
              </a:ext>
            </a:extLst>
          </p:cNvPr>
          <p:cNvSpPr>
            <a:spLocks noGrp="1"/>
          </p:cNvSpPr>
          <p:nvPr>
            <p:ph type="dt" sz="half" idx="10"/>
          </p:nvPr>
        </p:nvSpPr>
        <p:spPr/>
        <p:txBody>
          <a:bodyPr/>
          <a:lstStyle/>
          <a:p>
            <a:fld id="{B10C0612-B6FE-441B-9CE0-5E7A165AF571}" type="datetime1">
              <a:rPr lang="en-US" smtClean="0"/>
              <a:t>4/9/2024</a:t>
            </a:fld>
            <a:endParaRPr lang="en-US"/>
          </a:p>
        </p:txBody>
      </p:sp>
      <p:sp>
        <p:nvSpPr>
          <p:cNvPr id="8" name="Footer Placeholder 7">
            <a:extLst>
              <a:ext uri="{FF2B5EF4-FFF2-40B4-BE49-F238E27FC236}">
                <a16:creationId xmlns:a16="http://schemas.microsoft.com/office/drawing/2014/main" id="{35722641-E0E6-4E6F-9F9D-CB3606EE00DA}"/>
              </a:ext>
            </a:extLst>
          </p:cNvPr>
          <p:cNvSpPr>
            <a:spLocks noGrp="1"/>
          </p:cNvSpPr>
          <p:nvPr>
            <p:ph type="ftr" sz="quarter" idx="11"/>
          </p:nvPr>
        </p:nvSpPr>
        <p:spPr/>
        <p:txBody>
          <a:bodyPr/>
          <a:lstStyle/>
          <a:p>
            <a:r>
              <a:rPr lang="en-US"/>
              <a:t>Buffalo-Pittsburgh Diocese PNCC                                             Rev. Dr. D.L. Seekins</a:t>
            </a:r>
          </a:p>
        </p:txBody>
      </p:sp>
      <p:sp>
        <p:nvSpPr>
          <p:cNvPr id="9" name="Slide Number Placeholder 8">
            <a:extLst>
              <a:ext uri="{FF2B5EF4-FFF2-40B4-BE49-F238E27FC236}">
                <a16:creationId xmlns:a16="http://schemas.microsoft.com/office/drawing/2014/main" id="{C7337A57-D2F4-495E-9B79-58E40437469B}"/>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4280357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B2F3B-CF18-409B-A151-9EA5F5BBFC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2BAA4F-A894-4F3B-A745-2C56E801FE0D}"/>
              </a:ext>
            </a:extLst>
          </p:cNvPr>
          <p:cNvSpPr>
            <a:spLocks noGrp="1"/>
          </p:cNvSpPr>
          <p:nvPr>
            <p:ph type="dt" sz="half" idx="10"/>
          </p:nvPr>
        </p:nvSpPr>
        <p:spPr/>
        <p:txBody>
          <a:bodyPr/>
          <a:lstStyle/>
          <a:p>
            <a:fld id="{6E4DD279-7F7E-4439-8032-9638E91E1361}" type="datetime1">
              <a:rPr lang="en-US" smtClean="0"/>
              <a:t>4/9/2024</a:t>
            </a:fld>
            <a:endParaRPr lang="en-US"/>
          </a:p>
        </p:txBody>
      </p:sp>
      <p:sp>
        <p:nvSpPr>
          <p:cNvPr id="4" name="Footer Placeholder 3">
            <a:extLst>
              <a:ext uri="{FF2B5EF4-FFF2-40B4-BE49-F238E27FC236}">
                <a16:creationId xmlns:a16="http://schemas.microsoft.com/office/drawing/2014/main" id="{298E5488-8C32-420E-9570-95E4BDB36393}"/>
              </a:ext>
            </a:extLst>
          </p:cNvPr>
          <p:cNvSpPr>
            <a:spLocks noGrp="1"/>
          </p:cNvSpPr>
          <p:nvPr>
            <p:ph type="ftr" sz="quarter" idx="11"/>
          </p:nvPr>
        </p:nvSpPr>
        <p:spPr/>
        <p:txBody>
          <a:bodyPr/>
          <a:lstStyle/>
          <a:p>
            <a:r>
              <a:rPr lang="en-US"/>
              <a:t>Buffalo-Pittsburgh Diocese PNCC                                             Rev. Dr. D.L. Seekins</a:t>
            </a:r>
          </a:p>
        </p:txBody>
      </p:sp>
      <p:sp>
        <p:nvSpPr>
          <p:cNvPr id="5" name="Slide Number Placeholder 4">
            <a:extLst>
              <a:ext uri="{FF2B5EF4-FFF2-40B4-BE49-F238E27FC236}">
                <a16:creationId xmlns:a16="http://schemas.microsoft.com/office/drawing/2014/main" id="{DACDB9C9-48ED-4973-8261-F3DE080324A6}"/>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1044403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F96D9E-4003-4239-94FD-78DA1D45E5B7}"/>
              </a:ext>
            </a:extLst>
          </p:cNvPr>
          <p:cNvSpPr>
            <a:spLocks noGrp="1"/>
          </p:cNvSpPr>
          <p:nvPr>
            <p:ph type="dt" sz="half" idx="10"/>
          </p:nvPr>
        </p:nvSpPr>
        <p:spPr/>
        <p:txBody>
          <a:bodyPr/>
          <a:lstStyle/>
          <a:p>
            <a:fld id="{0FA3D6C2-2B04-4C24-BD28-ABBB7639DF72}" type="datetime1">
              <a:rPr lang="en-US" smtClean="0"/>
              <a:t>4/9/2024</a:t>
            </a:fld>
            <a:endParaRPr lang="en-US"/>
          </a:p>
        </p:txBody>
      </p:sp>
      <p:sp>
        <p:nvSpPr>
          <p:cNvPr id="3" name="Footer Placeholder 2">
            <a:extLst>
              <a:ext uri="{FF2B5EF4-FFF2-40B4-BE49-F238E27FC236}">
                <a16:creationId xmlns:a16="http://schemas.microsoft.com/office/drawing/2014/main" id="{CAC6F9AE-D1CF-4174-A453-15DBEF3CF057}"/>
              </a:ext>
            </a:extLst>
          </p:cNvPr>
          <p:cNvSpPr>
            <a:spLocks noGrp="1"/>
          </p:cNvSpPr>
          <p:nvPr>
            <p:ph type="ftr" sz="quarter" idx="11"/>
          </p:nvPr>
        </p:nvSpPr>
        <p:spPr/>
        <p:txBody>
          <a:bodyPr/>
          <a:lstStyle/>
          <a:p>
            <a:r>
              <a:rPr lang="en-US"/>
              <a:t>Buffalo-Pittsburgh Diocese PNCC                                             Rev. Dr. D.L. Seekins</a:t>
            </a:r>
          </a:p>
        </p:txBody>
      </p:sp>
      <p:sp>
        <p:nvSpPr>
          <p:cNvPr id="4" name="Slide Number Placeholder 3">
            <a:extLst>
              <a:ext uri="{FF2B5EF4-FFF2-40B4-BE49-F238E27FC236}">
                <a16:creationId xmlns:a16="http://schemas.microsoft.com/office/drawing/2014/main" id="{DAB7286D-E23A-4B5F-9F5C-8DA069C32779}"/>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1739621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AF3C1-A6DF-405A-9ADD-5022D70BD4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DC3F0A-BF57-43CC-A8C6-8A8C22915A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72858A-D443-44BD-9143-A6B84D40BF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83ACDE-CD55-4B40-9AA3-E7CBA82B5A34}"/>
              </a:ext>
            </a:extLst>
          </p:cNvPr>
          <p:cNvSpPr>
            <a:spLocks noGrp="1"/>
          </p:cNvSpPr>
          <p:nvPr>
            <p:ph type="dt" sz="half" idx="10"/>
          </p:nvPr>
        </p:nvSpPr>
        <p:spPr/>
        <p:txBody>
          <a:bodyPr/>
          <a:lstStyle/>
          <a:p>
            <a:fld id="{B18A72DA-4A3F-4C70-9A66-BC099F298D60}" type="datetime1">
              <a:rPr lang="en-US" smtClean="0"/>
              <a:t>4/9/2024</a:t>
            </a:fld>
            <a:endParaRPr lang="en-US"/>
          </a:p>
        </p:txBody>
      </p:sp>
      <p:sp>
        <p:nvSpPr>
          <p:cNvPr id="6" name="Footer Placeholder 5">
            <a:extLst>
              <a:ext uri="{FF2B5EF4-FFF2-40B4-BE49-F238E27FC236}">
                <a16:creationId xmlns:a16="http://schemas.microsoft.com/office/drawing/2014/main" id="{2C1A72D0-7013-4C1E-BF8F-E205F16D4F32}"/>
              </a:ext>
            </a:extLst>
          </p:cNvPr>
          <p:cNvSpPr>
            <a:spLocks noGrp="1"/>
          </p:cNvSpPr>
          <p:nvPr>
            <p:ph type="ftr" sz="quarter" idx="11"/>
          </p:nvPr>
        </p:nvSpPr>
        <p:spPr/>
        <p:txBody>
          <a:bodyPr/>
          <a:lstStyle/>
          <a:p>
            <a:r>
              <a:rPr lang="en-US"/>
              <a:t>Buffalo-Pittsburgh Diocese PNCC                                             Rev. Dr. D.L. Seekins</a:t>
            </a:r>
          </a:p>
        </p:txBody>
      </p:sp>
      <p:sp>
        <p:nvSpPr>
          <p:cNvPr id="7" name="Slide Number Placeholder 6">
            <a:extLst>
              <a:ext uri="{FF2B5EF4-FFF2-40B4-BE49-F238E27FC236}">
                <a16:creationId xmlns:a16="http://schemas.microsoft.com/office/drawing/2014/main" id="{66794835-061D-4B68-BFFE-1C51D02C5680}"/>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3059033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D4C04-3A2D-40AF-8025-B5E8F705E0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31B555-B31E-4EFE-B1BD-968C4FDD24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A841C4-C4F1-4F40-BFEE-8203604AF0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18B015-F0B7-4813-8F91-BA91E26FCE70}"/>
              </a:ext>
            </a:extLst>
          </p:cNvPr>
          <p:cNvSpPr>
            <a:spLocks noGrp="1"/>
          </p:cNvSpPr>
          <p:nvPr>
            <p:ph type="dt" sz="half" idx="10"/>
          </p:nvPr>
        </p:nvSpPr>
        <p:spPr/>
        <p:txBody>
          <a:bodyPr/>
          <a:lstStyle/>
          <a:p>
            <a:fld id="{A1BD6ACC-AEAF-4306-866B-D3E1EA89678A}" type="datetime1">
              <a:rPr lang="en-US" smtClean="0"/>
              <a:t>4/9/2024</a:t>
            </a:fld>
            <a:endParaRPr lang="en-US"/>
          </a:p>
        </p:txBody>
      </p:sp>
      <p:sp>
        <p:nvSpPr>
          <p:cNvPr id="6" name="Footer Placeholder 5">
            <a:extLst>
              <a:ext uri="{FF2B5EF4-FFF2-40B4-BE49-F238E27FC236}">
                <a16:creationId xmlns:a16="http://schemas.microsoft.com/office/drawing/2014/main" id="{C2D7E67B-6715-49C0-BDF9-DC10C659ED56}"/>
              </a:ext>
            </a:extLst>
          </p:cNvPr>
          <p:cNvSpPr>
            <a:spLocks noGrp="1"/>
          </p:cNvSpPr>
          <p:nvPr>
            <p:ph type="ftr" sz="quarter" idx="11"/>
          </p:nvPr>
        </p:nvSpPr>
        <p:spPr/>
        <p:txBody>
          <a:bodyPr/>
          <a:lstStyle/>
          <a:p>
            <a:r>
              <a:rPr lang="en-US"/>
              <a:t>Buffalo-Pittsburgh Diocese PNCC                                             Rev. Dr. D.L. Seekins</a:t>
            </a:r>
          </a:p>
        </p:txBody>
      </p:sp>
      <p:sp>
        <p:nvSpPr>
          <p:cNvPr id="7" name="Slide Number Placeholder 6">
            <a:extLst>
              <a:ext uri="{FF2B5EF4-FFF2-40B4-BE49-F238E27FC236}">
                <a16:creationId xmlns:a16="http://schemas.microsoft.com/office/drawing/2014/main" id="{82921E5C-BE81-4D82-918C-7A9241D7223B}"/>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2711161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lum/>
          </a:blip>
          <a:srcRect/>
          <a:stretch>
            <a:fillRect l="18000" t="6000" r="18000" b="15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155074-232E-4D59-91CE-CB5FA8E32E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CFCC30-D3F6-4033-8027-4902BB7193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F17078-5E7A-41A6-A183-2374EC9FE0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8164A0-AF6C-4AE9-BCE1-D60AC03EE50E}" type="datetime1">
              <a:rPr lang="en-US" smtClean="0"/>
              <a:t>4/9/2024</a:t>
            </a:fld>
            <a:endParaRPr lang="en-US"/>
          </a:p>
        </p:txBody>
      </p:sp>
      <p:sp>
        <p:nvSpPr>
          <p:cNvPr id="5" name="Footer Placeholder 4">
            <a:extLst>
              <a:ext uri="{FF2B5EF4-FFF2-40B4-BE49-F238E27FC236}">
                <a16:creationId xmlns:a16="http://schemas.microsoft.com/office/drawing/2014/main" id="{4420054D-91D1-4B02-81F7-B877754826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Buffalo-Pittsburgh Diocese PNCC                                             Rev. Dr. D.L. Seekins</a:t>
            </a:r>
          </a:p>
        </p:txBody>
      </p:sp>
      <p:sp>
        <p:nvSpPr>
          <p:cNvPr id="6" name="Slide Number Placeholder 5">
            <a:extLst>
              <a:ext uri="{FF2B5EF4-FFF2-40B4-BE49-F238E27FC236}">
                <a16:creationId xmlns:a16="http://schemas.microsoft.com/office/drawing/2014/main" id="{4D45EABC-168E-49FD-8E1A-21385E1744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E4AA86-8703-454E-B8CD-5341B2B94ABB}" type="slidenum">
              <a:rPr lang="en-US" smtClean="0"/>
              <a:t>‹#›</a:t>
            </a:fld>
            <a:endParaRPr lang="en-US"/>
          </a:p>
        </p:txBody>
      </p:sp>
    </p:spTree>
    <p:extLst>
      <p:ext uri="{BB962C8B-B14F-4D97-AF65-F5344CB8AC3E}">
        <p14:creationId xmlns:p14="http://schemas.microsoft.com/office/powerpoint/2010/main" val="341364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2C9F5B-AB1A-42D7-8E1D-DC05C2A228FF}"/>
              </a:ext>
            </a:extLst>
          </p:cNvPr>
          <p:cNvSpPr>
            <a:spLocks noGrp="1"/>
          </p:cNvSpPr>
          <p:nvPr>
            <p:ph type="ctrTitle"/>
          </p:nvPr>
        </p:nvSpPr>
        <p:spPr>
          <a:xfrm>
            <a:off x="832514" y="640081"/>
            <a:ext cx="10753356" cy="5489009"/>
          </a:xfrm>
        </p:spPr>
        <p:txBody>
          <a:bodyPr vert="horz" lIns="91440" tIns="45720" rIns="91440" bIns="45720" rtlCol="0" anchor="ctr">
            <a:normAutofit/>
          </a:bodyPr>
          <a:lstStyle/>
          <a:p>
            <a:r>
              <a:rPr lang="en-US" dirty="0">
                <a:latin typeface="Times New Roman" panose="02020603050405020304" pitchFamily="18" charset="0"/>
                <a:cs typeface="Times New Roman" panose="02020603050405020304" pitchFamily="18" charset="0"/>
              </a:rPr>
              <a:t>Qualifications for Prayer</a:t>
            </a:r>
            <a:br>
              <a:rPr lang="en-US" kern="1200" dirty="0">
                <a:solidFill>
                  <a:schemeClr val="tx1"/>
                </a:solidFill>
                <a:latin typeface="Times New Roman" panose="02020603050405020304" pitchFamily="18" charset="0"/>
                <a:cs typeface="Times New Roman" panose="02020603050405020304" pitchFamily="18" charset="0"/>
              </a:rPr>
            </a:br>
            <a:br>
              <a:rPr lang="en-US" kern="1200" dirty="0">
                <a:solidFill>
                  <a:schemeClr val="tx1"/>
                </a:solidFill>
                <a:latin typeface="Times New Roman" panose="02020603050405020304" pitchFamily="18" charset="0"/>
                <a:cs typeface="Times New Roman" panose="02020603050405020304" pitchFamily="18" charset="0"/>
              </a:rPr>
            </a:br>
            <a:r>
              <a:rPr lang="en-US" sz="4400" kern="1200" dirty="0">
                <a:solidFill>
                  <a:schemeClr val="tx1"/>
                </a:solidFill>
                <a:latin typeface="Times New Roman" panose="02020603050405020304" pitchFamily="18" charset="0"/>
                <a:cs typeface="Times New Roman" panose="02020603050405020304" pitchFamily="18" charset="0"/>
              </a:rPr>
              <a:t>Spirituality IV</a:t>
            </a:r>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1</a:t>
            </a:fld>
            <a:endParaRPr lang="en-US"/>
          </a:p>
        </p:txBody>
      </p:sp>
      <p:pic>
        <p:nvPicPr>
          <p:cNvPr id="15" name="Picture 2" descr="Prayer Ministry – Glen Arbor Community Church">
            <a:extLst>
              <a:ext uri="{FF2B5EF4-FFF2-40B4-BE49-F238E27FC236}">
                <a16:creationId xmlns:a16="http://schemas.microsoft.com/office/drawing/2014/main" id="{06F0094D-0746-F50A-9F1D-0A85B7F33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3951" y="4837782"/>
            <a:ext cx="2095500" cy="157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984778"/>
      </p:ext>
    </p:extLst>
  </p:cSld>
  <p:clrMapOvr>
    <a:masterClrMapping/>
  </p:clrMapOvr>
  <mc:AlternateContent xmlns:mc="http://schemas.openxmlformats.org/markup-compatibility/2006" xmlns:p14="http://schemas.microsoft.com/office/powerpoint/2010/main">
    <mc:Choice Requires="p14">
      <p:transition spd="slow" p14:dur="2000" advTm="14123"/>
    </mc:Choice>
    <mc:Fallback xmlns="">
      <p:transition spd="slow" advTm="1412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2C9F5B-AB1A-42D7-8E1D-DC05C2A228FF}"/>
              </a:ext>
            </a:extLst>
          </p:cNvPr>
          <p:cNvSpPr>
            <a:spLocks noGrp="1"/>
          </p:cNvSpPr>
          <p:nvPr>
            <p:ph type="ctrTitle"/>
          </p:nvPr>
        </p:nvSpPr>
        <p:spPr>
          <a:xfrm>
            <a:off x="832512" y="446415"/>
            <a:ext cx="10753356" cy="649457"/>
          </a:xfrm>
        </p:spPr>
        <p:txBody>
          <a:bodyPr vert="horz" lIns="91440" tIns="45720" rIns="91440" bIns="45720" rtlCol="0" anchor="ctr">
            <a:normAutofit/>
          </a:bodyPr>
          <a:lstStyle/>
          <a:p>
            <a:r>
              <a:rPr lang="en-US" sz="3600" dirty="0">
                <a:latin typeface="Times New Roman" panose="02020603050405020304" pitchFamily="18" charset="0"/>
                <a:cs typeface="Times New Roman" panose="02020603050405020304" pitchFamily="18" charset="0"/>
              </a:rPr>
              <a:t>Qualifications for Prayer</a:t>
            </a:r>
            <a:endParaRPr lang="en-US" sz="3600" kern="1200" dirty="0">
              <a:solidFill>
                <a:schemeClr val="tx1"/>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10</a:t>
            </a:fld>
            <a:endParaRPr lang="en-US"/>
          </a:p>
        </p:txBody>
      </p:sp>
      <p:sp>
        <p:nvSpPr>
          <p:cNvPr id="8" name="TextBox 7">
            <a:extLst>
              <a:ext uri="{FF2B5EF4-FFF2-40B4-BE49-F238E27FC236}">
                <a16:creationId xmlns:a16="http://schemas.microsoft.com/office/drawing/2014/main" id="{E3327833-BBFE-72CC-6643-9E724015157E}"/>
              </a:ext>
            </a:extLst>
          </p:cNvPr>
          <p:cNvSpPr txBox="1"/>
          <p:nvPr/>
        </p:nvSpPr>
        <p:spPr>
          <a:xfrm>
            <a:off x="832512" y="1108289"/>
            <a:ext cx="1052714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Trinitarian Formula</a:t>
            </a:r>
          </a:p>
        </p:txBody>
      </p:sp>
      <p:sp>
        <p:nvSpPr>
          <p:cNvPr id="3" name="TextBox 2">
            <a:extLst>
              <a:ext uri="{FF2B5EF4-FFF2-40B4-BE49-F238E27FC236}">
                <a16:creationId xmlns:a16="http://schemas.microsoft.com/office/drawing/2014/main" id="{7D66D6FB-50E7-C085-EAE5-85A3D65E1955}"/>
              </a:ext>
            </a:extLst>
          </p:cNvPr>
          <p:cNvSpPr txBox="1"/>
          <p:nvPr/>
        </p:nvSpPr>
        <p:spPr>
          <a:xfrm>
            <a:off x="832512" y="2067195"/>
            <a:ext cx="10527148" cy="515334"/>
          </a:xfrm>
          <a:prstGeom prst="rect">
            <a:avLst/>
          </a:prstGeom>
          <a:noFill/>
        </p:spPr>
        <p:txBody>
          <a:bodyPr wrap="square" rtlCol="0">
            <a:spAutoFit/>
          </a:bodyPr>
          <a:lstStyle/>
          <a:p>
            <a:pPr marL="0" marR="0" fontAlgn="base">
              <a:lnSpc>
                <a:spcPts val="1560"/>
              </a:lnSpc>
              <a:spcBef>
                <a:spcPts val="0"/>
              </a:spcBef>
              <a:spcAft>
                <a:spcPts val="0"/>
              </a:spcAft>
            </a:pPr>
            <a:endParaRPr lang="en-US" sz="1800" b="1" kern="0" spc="-55"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ts val="1560"/>
              </a:lnSpc>
              <a:spcBef>
                <a:spcPts val="0"/>
              </a:spcBef>
              <a:spcAft>
                <a:spcPts val="0"/>
              </a:spcAft>
            </a:pPr>
            <a:endParaRPr lang="en-US"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D1B97607-4DBF-5D0E-A951-167A7E659BC3}"/>
              </a:ext>
            </a:extLst>
          </p:cNvPr>
          <p:cNvPicPr>
            <a:picLocks noChangeAspect="1"/>
          </p:cNvPicPr>
          <p:nvPr/>
        </p:nvPicPr>
        <p:blipFill>
          <a:blip r:embed="rId2"/>
          <a:stretch>
            <a:fillRect/>
          </a:stretch>
        </p:blipFill>
        <p:spPr>
          <a:xfrm>
            <a:off x="3320353" y="2350108"/>
            <a:ext cx="3964150" cy="3532160"/>
          </a:xfrm>
          <a:prstGeom prst="rect">
            <a:avLst/>
          </a:prstGeom>
        </p:spPr>
      </p:pic>
    </p:spTree>
    <p:extLst>
      <p:ext uri="{BB962C8B-B14F-4D97-AF65-F5344CB8AC3E}">
        <p14:creationId xmlns:p14="http://schemas.microsoft.com/office/powerpoint/2010/main" val="2043479081"/>
      </p:ext>
    </p:extLst>
  </p:cSld>
  <p:clrMapOvr>
    <a:masterClrMapping/>
  </p:clrMapOvr>
  <mc:AlternateContent xmlns:mc="http://schemas.openxmlformats.org/markup-compatibility/2006" xmlns:p14="http://schemas.microsoft.com/office/powerpoint/2010/main">
    <mc:Choice Requires="p14">
      <p:transition spd="slow" p14:dur="2000" advTm="14123"/>
    </mc:Choice>
    <mc:Fallback xmlns="">
      <p:transition spd="slow" advTm="1412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2C9F5B-AB1A-42D7-8E1D-DC05C2A228FF}"/>
              </a:ext>
            </a:extLst>
          </p:cNvPr>
          <p:cNvSpPr>
            <a:spLocks noGrp="1"/>
          </p:cNvSpPr>
          <p:nvPr>
            <p:ph type="ctrTitle"/>
          </p:nvPr>
        </p:nvSpPr>
        <p:spPr>
          <a:xfrm>
            <a:off x="832512" y="446415"/>
            <a:ext cx="10753356" cy="649457"/>
          </a:xfrm>
        </p:spPr>
        <p:txBody>
          <a:bodyPr vert="horz" lIns="91440" tIns="45720" rIns="91440" bIns="45720" rtlCol="0" anchor="ctr">
            <a:normAutofit/>
          </a:bodyPr>
          <a:lstStyle/>
          <a:p>
            <a:r>
              <a:rPr lang="en-US" sz="3600" dirty="0">
                <a:latin typeface="Times New Roman" panose="02020603050405020304" pitchFamily="18" charset="0"/>
                <a:cs typeface="Times New Roman" panose="02020603050405020304" pitchFamily="18" charset="0"/>
              </a:rPr>
              <a:t>Qualifications for Prayer</a:t>
            </a:r>
            <a:endParaRPr lang="en-US" sz="3600" kern="1200" dirty="0">
              <a:solidFill>
                <a:schemeClr val="tx1"/>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11</a:t>
            </a:fld>
            <a:endParaRPr lang="en-US"/>
          </a:p>
        </p:txBody>
      </p:sp>
      <p:sp>
        <p:nvSpPr>
          <p:cNvPr id="8" name="TextBox 7">
            <a:extLst>
              <a:ext uri="{FF2B5EF4-FFF2-40B4-BE49-F238E27FC236}">
                <a16:creationId xmlns:a16="http://schemas.microsoft.com/office/drawing/2014/main" id="{E3327833-BBFE-72CC-6643-9E724015157E}"/>
              </a:ext>
            </a:extLst>
          </p:cNvPr>
          <p:cNvSpPr txBox="1"/>
          <p:nvPr/>
        </p:nvSpPr>
        <p:spPr>
          <a:xfrm>
            <a:off x="832512" y="1108289"/>
            <a:ext cx="1052714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Trinitarian Formula</a:t>
            </a:r>
          </a:p>
        </p:txBody>
      </p:sp>
      <p:sp>
        <p:nvSpPr>
          <p:cNvPr id="3" name="TextBox 2">
            <a:extLst>
              <a:ext uri="{FF2B5EF4-FFF2-40B4-BE49-F238E27FC236}">
                <a16:creationId xmlns:a16="http://schemas.microsoft.com/office/drawing/2014/main" id="{7D66D6FB-50E7-C085-EAE5-85A3D65E1955}"/>
              </a:ext>
            </a:extLst>
          </p:cNvPr>
          <p:cNvSpPr txBox="1"/>
          <p:nvPr/>
        </p:nvSpPr>
        <p:spPr>
          <a:xfrm>
            <a:off x="830901" y="1656129"/>
            <a:ext cx="10527148" cy="4388061"/>
          </a:xfrm>
          <a:prstGeom prst="rect">
            <a:avLst/>
          </a:prstGeom>
          <a:solidFill>
            <a:schemeClr val="bg1">
              <a:lumMod val="95000"/>
            </a:schemeClr>
          </a:solidFill>
        </p:spPr>
        <p:txBody>
          <a:bodyPr wrap="square" rtlCol="0">
            <a:spAutoFit/>
          </a:bodyPr>
          <a:lstStyle/>
          <a:p>
            <a:pPr marL="0" marR="0" fontAlgn="base">
              <a:lnSpc>
                <a:spcPts val="1560"/>
              </a:lnSpc>
              <a:spcBef>
                <a:spcPts val="0"/>
              </a:spcBef>
              <a:spcAft>
                <a:spcPts val="0"/>
              </a:spcAft>
            </a:pPr>
            <a:endParaRPr lang="en-US" sz="1800" b="1" kern="0" spc="-55"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Matthew 3:</a:t>
            </a:r>
            <a:r>
              <a:rPr lang="en-US" sz="2000" kern="100" baseline="30000" dirty="0">
                <a:effectLst/>
                <a:latin typeface="Times New Roman" panose="02020603050405020304" pitchFamily="18" charset="0"/>
                <a:ea typeface="Aptos" panose="020B0004020202020204" pitchFamily="34" charset="0"/>
                <a:cs typeface="Times New Roman" panose="02020603050405020304" pitchFamily="18" charset="0"/>
              </a:rPr>
              <a:t>16</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After Jesus was baptized, he came up from the water and behold, the heavens were opened [for him], and he saw the Spirit of God descending like a dove [and] coming upon him. </a:t>
            </a:r>
            <a:r>
              <a:rPr lang="en-US" sz="2000" kern="100" baseline="30000" dirty="0">
                <a:effectLst/>
                <a:latin typeface="Times New Roman" panose="02020603050405020304" pitchFamily="18" charset="0"/>
                <a:ea typeface="Aptos" panose="020B0004020202020204" pitchFamily="34" charset="0"/>
                <a:cs typeface="Times New Roman" panose="02020603050405020304" pitchFamily="18" charset="0"/>
              </a:rPr>
              <a:t>17</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And a voice came from the heavens, saying, “This is my beloved Son, with whom I am well pleased.” </a:t>
            </a:r>
            <a:r>
              <a:rPr lang="en-US" sz="1200" i="1" kern="100" dirty="0">
                <a:effectLst/>
                <a:latin typeface="Times New Roman" panose="02020603050405020304" pitchFamily="18" charset="0"/>
                <a:ea typeface="Aptos" panose="020B0004020202020204" pitchFamily="34" charset="0"/>
                <a:cs typeface="Times New Roman" panose="02020603050405020304" pitchFamily="18" charset="0"/>
              </a:rPr>
              <a:t>Donald Senior; John Collins; Mary Ann Getty. The Catholic Study Bible (p. 5136). Oxford University Press. Kindle Edition.</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John 14:</a:t>
            </a:r>
            <a:r>
              <a:rPr lang="en-US" sz="2000" kern="100" baseline="30000" dirty="0">
                <a:effectLst/>
                <a:latin typeface="Times New Roman" panose="02020603050405020304" pitchFamily="18" charset="0"/>
                <a:ea typeface="Aptos" panose="020B0004020202020204" pitchFamily="34" charset="0"/>
                <a:cs typeface="Times New Roman" panose="02020603050405020304" pitchFamily="18" charset="0"/>
              </a:rPr>
              <a:t>26</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When the Advocate comes whom I will send you from the Father, the Spirit of truth that proceeds from the Father, he will testify to me. </a:t>
            </a:r>
            <a:r>
              <a:rPr lang="en-US" sz="1200" i="1" kern="100" dirty="0">
                <a:effectLst/>
                <a:latin typeface="Times New Roman" panose="02020603050405020304" pitchFamily="18" charset="0"/>
                <a:ea typeface="Aptos" panose="020B0004020202020204" pitchFamily="34" charset="0"/>
                <a:cs typeface="Times New Roman" panose="02020603050405020304" pitchFamily="18" charset="0"/>
              </a:rPr>
              <a:t>Donald Senior; John Collins; Mary Ann Getty. The Catholic Study Bible (p. 5586). Oxford University Press. Kindle Edition</a:t>
            </a: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Acts 10:</a:t>
            </a:r>
            <a:r>
              <a:rPr lang="en-US" sz="2000" kern="100" baseline="30000" dirty="0">
                <a:effectLst/>
                <a:latin typeface="Times New Roman" panose="02020603050405020304" pitchFamily="18" charset="0"/>
                <a:ea typeface="Aptos" panose="020B0004020202020204" pitchFamily="34" charset="0"/>
                <a:cs typeface="Times New Roman" panose="02020603050405020304" pitchFamily="18" charset="0"/>
              </a:rPr>
              <a:t>38</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how God anointed Jesus of Nazareth with the holy Spirit and power. He went about doing good and healing all those oppressed by the devil, for God was with him. </a:t>
            </a:r>
            <a:r>
              <a:rPr lang="en-US" sz="1200" i="1" kern="100" dirty="0">
                <a:effectLst/>
                <a:latin typeface="Times New Roman" panose="02020603050405020304" pitchFamily="18" charset="0"/>
                <a:ea typeface="Aptos" panose="020B0004020202020204" pitchFamily="34" charset="0"/>
                <a:cs typeface="Times New Roman" panose="02020603050405020304" pitchFamily="18" charset="0"/>
              </a:rPr>
              <a:t>Donald Senior; John Collins; Mary Ann Getty. The Catholic Study Bible (p. 5680). Oxford University Press. Kindle Edition.</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11688858"/>
      </p:ext>
    </p:extLst>
  </p:cSld>
  <p:clrMapOvr>
    <a:masterClrMapping/>
  </p:clrMapOvr>
  <mc:AlternateContent xmlns:mc="http://schemas.openxmlformats.org/markup-compatibility/2006" xmlns:p14="http://schemas.microsoft.com/office/powerpoint/2010/main">
    <mc:Choice Requires="p14">
      <p:transition spd="slow" p14:dur="2000" advTm="14123"/>
    </mc:Choice>
    <mc:Fallback xmlns="">
      <p:transition spd="slow" advTm="1412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2C9F5B-AB1A-42D7-8E1D-DC05C2A228FF}"/>
              </a:ext>
            </a:extLst>
          </p:cNvPr>
          <p:cNvSpPr>
            <a:spLocks noGrp="1"/>
          </p:cNvSpPr>
          <p:nvPr>
            <p:ph type="ctrTitle"/>
          </p:nvPr>
        </p:nvSpPr>
        <p:spPr>
          <a:xfrm>
            <a:off x="832512" y="446415"/>
            <a:ext cx="10753356" cy="649457"/>
          </a:xfrm>
        </p:spPr>
        <p:txBody>
          <a:bodyPr vert="horz" lIns="91440" tIns="45720" rIns="91440" bIns="45720" rtlCol="0" anchor="ctr">
            <a:normAutofit/>
          </a:bodyPr>
          <a:lstStyle/>
          <a:p>
            <a:r>
              <a:rPr lang="en-US" sz="3600" dirty="0">
                <a:latin typeface="Times New Roman" panose="02020603050405020304" pitchFamily="18" charset="0"/>
                <a:cs typeface="Times New Roman" panose="02020603050405020304" pitchFamily="18" charset="0"/>
              </a:rPr>
              <a:t>Qualifications for Prayer</a:t>
            </a:r>
            <a:endParaRPr lang="en-US" sz="3600" kern="1200" dirty="0">
              <a:solidFill>
                <a:schemeClr val="tx1"/>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12</a:t>
            </a:fld>
            <a:endParaRPr lang="en-US"/>
          </a:p>
        </p:txBody>
      </p:sp>
      <p:sp>
        <p:nvSpPr>
          <p:cNvPr id="8" name="TextBox 7">
            <a:extLst>
              <a:ext uri="{FF2B5EF4-FFF2-40B4-BE49-F238E27FC236}">
                <a16:creationId xmlns:a16="http://schemas.microsoft.com/office/drawing/2014/main" id="{E3327833-BBFE-72CC-6643-9E724015157E}"/>
              </a:ext>
            </a:extLst>
          </p:cNvPr>
          <p:cNvSpPr txBox="1"/>
          <p:nvPr/>
        </p:nvSpPr>
        <p:spPr>
          <a:xfrm>
            <a:off x="832512" y="1108289"/>
            <a:ext cx="1052714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Trinitarian Formula</a:t>
            </a:r>
          </a:p>
        </p:txBody>
      </p:sp>
      <p:sp>
        <p:nvSpPr>
          <p:cNvPr id="3" name="TextBox 2">
            <a:extLst>
              <a:ext uri="{FF2B5EF4-FFF2-40B4-BE49-F238E27FC236}">
                <a16:creationId xmlns:a16="http://schemas.microsoft.com/office/drawing/2014/main" id="{7D66D6FB-50E7-C085-EAE5-85A3D65E1955}"/>
              </a:ext>
            </a:extLst>
          </p:cNvPr>
          <p:cNvSpPr txBox="1"/>
          <p:nvPr/>
        </p:nvSpPr>
        <p:spPr>
          <a:xfrm>
            <a:off x="830901" y="1656129"/>
            <a:ext cx="10527148" cy="1313245"/>
          </a:xfrm>
          <a:prstGeom prst="rect">
            <a:avLst/>
          </a:prstGeom>
          <a:noFill/>
        </p:spPr>
        <p:txBody>
          <a:bodyPr wrap="square" rtlCol="0">
            <a:spAutoFit/>
          </a:bodyPr>
          <a:lstStyle/>
          <a:p>
            <a:pPr marL="0" marR="0" fontAlgn="base">
              <a:lnSpc>
                <a:spcPts val="1560"/>
              </a:lnSpc>
              <a:spcBef>
                <a:spcPts val="0"/>
              </a:spcBef>
              <a:spcAft>
                <a:spcPts val="0"/>
              </a:spcAft>
            </a:pPr>
            <a:endParaRPr lang="en-US" sz="1800" b="1" kern="0" spc="-55"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The Unity and Trinity of God (Catechism of the PNCC)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76225" marR="0">
              <a:lnSpc>
                <a:spcPct val="107000"/>
              </a:lnSpc>
              <a:spcBef>
                <a:spcPts val="0"/>
              </a:spcBef>
              <a:spcAft>
                <a:spcPts val="800"/>
              </a:spcAft>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fontAlgn="base">
              <a:lnSpc>
                <a:spcPts val="1560"/>
              </a:lnSpc>
              <a:spcBef>
                <a:spcPts val="0"/>
              </a:spcBef>
              <a:spcAft>
                <a:spcPts val="0"/>
              </a:spcAft>
            </a:pPr>
            <a:endParaRPr lang="en-US"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515A0FE6-BE89-6170-1A5A-CD2186E345C7}"/>
              </a:ext>
            </a:extLst>
          </p:cNvPr>
          <p:cNvPicPr>
            <a:picLocks noChangeAspect="1"/>
          </p:cNvPicPr>
          <p:nvPr/>
        </p:nvPicPr>
        <p:blipFill>
          <a:blip r:embed="rId2"/>
          <a:stretch>
            <a:fillRect/>
          </a:stretch>
        </p:blipFill>
        <p:spPr>
          <a:xfrm>
            <a:off x="1062776" y="2312751"/>
            <a:ext cx="10159814" cy="1860664"/>
          </a:xfrm>
          <a:prstGeom prst="rect">
            <a:avLst/>
          </a:prstGeom>
        </p:spPr>
      </p:pic>
      <p:pic>
        <p:nvPicPr>
          <p:cNvPr id="7" name="Picture 6">
            <a:extLst>
              <a:ext uri="{FF2B5EF4-FFF2-40B4-BE49-F238E27FC236}">
                <a16:creationId xmlns:a16="http://schemas.microsoft.com/office/drawing/2014/main" id="{453C3DB1-4A92-B8C6-2B6F-6624B3EBBAFD}"/>
              </a:ext>
            </a:extLst>
          </p:cNvPr>
          <p:cNvPicPr>
            <a:picLocks noChangeAspect="1"/>
          </p:cNvPicPr>
          <p:nvPr/>
        </p:nvPicPr>
        <p:blipFill>
          <a:blip r:embed="rId3"/>
          <a:stretch>
            <a:fillRect/>
          </a:stretch>
        </p:blipFill>
        <p:spPr>
          <a:xfrm>
            <a:off x="1062776" y="4173415"/>
            <a:ext cx="10159814" cy="1860664"/>
          </a:xfrm>
          <a:prstGeom prst="rect">
            <a:avLst/>
          </a:prstGeom>
        </p:spPr>
      </p:pic>
    </p:spTree>
    <p:extLst>
      <p:ext uri="{BB962C8B-B14F-4D97-AF65-F5344CB8AC3E}">
        <p14:creationId xmlns:p14="http://schemas.microsoft.com/office/powerpoint/2010/main" val="2079351512"/>
      </p:ext>
    </p:extLst>
  </p:cSld>
  <p:clrMapOvr>
    <a:masterClrMapping/>
  </p:clrMapOvr>
  <mc:AlternateContent xmlns:mc="http://schemas.openxmlformats.org/markup-compatibility/2006" xmlns:p14="http://schemas.microsoft.com/office/powerpoint/2010/main">
    <mc:Choice Requires="p14">
      <p:transition spd="slow" p14:dur="2000" advTm="14123"/>
    </mc:Choice>
    <mc:Fallback xmlns="">
      <p:transition spd="slow" advTm="1412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2C9F5B-AB1A-42D7-8E1D-DC05C2A228FF}"/>
              </a:ext>
            </a:extLst>
          </p:cNvPr>
          <p:cNvSpPr>
            <a:spLocks noGrp="1"/>
          </p:cNvSpPr>
          <p:nvPr>
            <p:ph type="ctrTitle"/>
          </p:nvPr>
        </p:nvSpPr>
        <p:spPr>
          <a:xfrm>
            <a:off x="832512" y="446415"/>
            <a:ext cx="10753356" cy="649457"/>
          </a:xfrm>
        </p:spPr>
        <p:txBody>
          <a:bodyPr vert="horz" lIns="91440" tIns="45720" rIns="91440" bIns="45720" rtlCol="0" anchor="ctr">
            <a:normAutofit/>
          </a:bodyPr>
          <a:lstStyle/>
          <a:p>
            <a:r>
              <a:rPr lang="en-US" sz="3600" dirty="0">
                <a:latin typeface="Times New Roman" panose="02020603050405020304" pitchFamily="18" charset="0"/>
                <a:cs typeface="Times New Roman" panose="02020603050405020304" pitchFamily="18" charset="0"/>
              </a:rPr>
              <a:t>Qualifications for Prayer</a:t>
            </a:r>
            <a:endParaRPr lang="en-US" sz="3600" kern="1200" dirty="0">
              <a:solidFill>
                <a:schemeClr val="tx1"/>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13</a:t>
            </a:fld>
            <a:endParaRPr lang="en-US"/>
          </a:p>
        </p:txBody>
      </p:sp>
      <p:sp>
        <p:nvSpPr>
          <p:cNvPr id="8" name="TextBox 7">
            <a:extLst>
              <a:ext uri="{FF2B5EF4-FFF2-40B4-BE49-F238E27FC236}">
                <a16:creationId xmlns:a16="http://schemas.microsoft.com/office/drawing/2014/main" id="{E3327833-BBFE-72CC-6643-9E724015157E}"/>
              </a:ext>
            </a:extLst>
          </p:cNvPr>
          <p:cNvSpPr txBox="1"/>
          <p:nvPr/>
        </p:nvSpPr>
        <p:spPr>
          <a:xfrm>
            <a:off x="832512" y="1108289"/>
            <a:ext cx="1052714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Trinitarian Formula</a:t>
            </a:r>
          </a:p>
        </p:txBody>
      </p:sp>
      <p:pic>
        <p:nvPicPr>
          <p:cNvPr id="9" name="Picture 8">
            <a:extLst>
              <a:ext uri="{FF2B5EF4-FFF2-40B4-BE49-F238E27FC236}">
                <a16:creationId xmlns:a16="http://schemas.microsoft.com/office/drawing/2014/main" id="{3D39CE41-0D2D-3F9A-3A73-256E88C89457}"/>
              </a:ext>
            </a:extLst>
          </p:cNvPr>
          <p:cNvPicPr>
            <a:picLocks noChangeAspect="1"/>
          </p:cNvPicPr>
          <p:nvPr/>
        </p:nvPicPr>
        <p:blipFill>
          <a:blip r:embed="rId2"/>
          <a:stretch>
            <a:fillRect/>
          </a:stretch>
        </p:blipFill>
        <p:spPr>
          <a:xfrm>
            <a:off x="1015078" y="1675835"/>
            <a:ext cx="8956761" cy="1753165"/>
          </a:xfrm>
          <a:prstGeom prst="rect">
            <a:avLst/>
          </a:prstGeom>
        </p:spPr>
      </p:pic>
      <p:pic>
        <p:nvPicPr>
          <p:cNvPr id="10" name="Picture 9">
            <a:extLst>
              <a:ext uri="{FF2B5EF4-FFF2-40B4-BE49-F238E27FC236}">
                <a16:creationId xmlns:a16="http://schemas.microsoft.com/office/drawing/2014/main" id="{2C80EF9A-3BFA-6E5E-3101-345497C08B03}"/>
              </a:ext>
            </a:extLst>
          </p:cNvPr>
          <p:cNvPicPr>
            <a:picLocks noChangeAspect="1"/>
          </p:cNvPicPr>
          <p:nvPr/>
        </p:nvPicPr>
        <p:blipFill>
          <a:blip r:embed="rId3"/>
          <a:stretch>
            <a:fillRect/>
          </a:stretch>
        </p:blipFill>
        <p:spPr>
          <a:xfrm>
            <a:off x="1015078" y="3448705"/>
            <a:ext cx="9037025" cy="2771119"/>
          </a:xfrm>
          <a:prstGeom prst="rect">
            <a:avLst/>
          </a:prstGeom>
        </p:spPr>
      </p:pic>
    </p:spTree>
    <p:extLst>
      <p:ext uri="{BB962C8B-B14F-4D97-AF65-F5344CB8AC3E}">
        <p14:creationId xmlns:p14="http://schemas.microsoft.com/office/powerpoint/2010/main" val="1333678433"/>
      </p:ext>
    </p:extLst>
  </p:cSld>
  <p:clrMapOvr>
    <a:masterClrMapping/>
  </p:clrMapOvr>
  <mc:AlternateContent xmlns:mc="http://schemas.openxmlformats.org/markup-compatibility/2006" xmlns:p14="http://schemas.microsoft.com/office/powerpoint/2010/main">
    <mc:Choice Requires="p14">
      <p:transition spd="slow" p14:dur="2000" advTm="14123"/>
    </mc:Choice>
    <mc:Fallback xmlns="">
      <p:transition spd="slow" advTm="1412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2C9F5B-AB1A-42D7-8E1D-DC05C2A228FF}"/>
              </a:ext>
            </a:extLst>
          </p:cNvPr>
          <p:cNvSpPr>
            <a:spLocks noGrp="1"/>
          </p:cNvSpPr>
          <p:nvPr>
            <p:ph type="ctrTitle"/>
          </p:nvPr>
        </p:nvSpPr>
        <p:spPr>
          <a:xfrm>
            <a:off x="832512" y="446415"/>
            <a:ext cx="10753356" cy="649457"/>
          </a:xfrm>
        </p:spPr>
        <p:txBody>
          <a:bodyPr vert="horz" lIns="91440" tIns="45720" rIns="91440" bIns="45720" rtlCol="0" anchor="ctr">
            <a:normAutofit/>
          </a:bodyPr>
          <a:lstStyle/>
          <a:p>
            <a:r>
              <a:rPr lang="en-US" sz="3600" dirty="0">
                <a:latin typeface="Times New Roman" panose="02020603050405020304" pitchFamily="18" charset="0"/>
                <a:cs typeface="Times New Roman" panose="02020603050405020304" pitchFamily="18" charset="0"/>
              </a:rPr>
              <a:t>Qualifications for Prayer</a:t>
            </a:r>
            <a:endParaRPr lang="en-US" sz="3600" kern="1200" dirty="0">
              <a:solidFill>
                <a:schemeClr val="tx1"/>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14</a:t>
            </a:fld>
            <a:endParaRPr lang="en-US"/>
          </a:p>
        </p:txBody>
      </p:sp>
      <p:sp>
        <p:nvSpPr>
          <p:cNvPr id="8" name="TextBox 7">
            <a:extLst>
              <a:ext uri="{FF2B5EF4-FFF2-40B4-BE49-F238E27FC236}">
                <a16:creationId xmlns:a16="http://schemas.microsoft.com/office/drawing/2014/main" id="{E3327833-BBFE-72CC-6643-9E724015157E}"/>
              </a:ext>
            </a:extLst>
          </p:cNvPr>
          <p:cNvSpPr txBox="1"/>
          <p:nvPr/>
        </p:nvSpPr>
        <p:spPr>
          <a:xfrm>
            <a:off x="832512" y="1108289"/>
            <a:ext cx="1052714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Trinitarian Formula</a:t>
            </a:r>
          </a:p>
        </p:txBody>
      </p:sp>
      <p:pic>
        <p:nvPicPr>
          <p:cNvPr id="3" name="Picture 2">
            <a:extLst>
              <a:ext uri="{FF2B5EF4-FFF2-40B4-BE49-F238E27FC236}">
                <a16:creationId xmlns:a16="http://schemas.microsoft.com/office/drawing/2014/main" id="{D171D2C1-E785-1D3A-E64C-8E2E2FEEA6ED}"/>
              </a:ext>
            </a:extLst>
          </p:cNvPr>
          <p:cNvPicPr>
            <a:picLocks noChangeAspect="1"/>
          </p:cNvPicPr>
          <p:nvPr/>
        </p:nvPicPr>
        <p:blipFill>
          <a:blip r:embed="rId2"/>
          <a:stretch>
            <a:fillRect/>
          </a:stretch>
        </p:blipFill>
        <p:spPr>
          <a:xfrm>
            <a:off x="1156561" y="1673305"/>
            <a:ext cx="9945193" cy="1696079"/>
          </a:xfrm>
          <a:prstGeom prst="rect">
            <a:avLst/>
          </a:prstGeom>
        </p:spPr>
      </p:pic>
      <p:pic>
        <p:nvPicPr>
          <p:cNvPr id="6" name="Picture 5">
            <a:extLst>
              <a:ext uri="{FF2B5EF4-FFF2-40B4-BE49-F238E27FC236}">
                <a16:creationId xmlns:a16="http://schemas.microsoft.com/office/drawing/2014/main" id="{DB813E63-2F39-98B3-A725-9E9BBDEBC23D}"/>
              </a:ext>
            </a:extLst>
          </p:cNvPr>
          <p:cNvPicPr>
            <a:picLocks noChangeAspect="1"/>
          </p:cNvPicPr>
          <p:nvPr/>
        </p:nvPicPr>
        <p:blipFill>
          <a:blip r:embed="rId3"/>
          <a:stretch>
            <a:fillRect/>
          </a:stretch>
        </p:blipFill>
        <p:spPr>
          <a:xfrm>
            <a:off x="1156561" y="3369384"/>
            <a:ext cx="9916712" cy="1533019"/>
          </a:xfrm>
          <a:prstGeom prst="rect">
            <a:avLst/>
          </a:prstGeom>
        </p:spPr>
      </p:pic>
    </p:spTree>
    <p:extLst>
      <p:ext uri="{BB962C8B-B14F-4D97-AF65-F5344CB8AC3E}">
        <p14:creationId xmlns:p14="http://schemas.microsoft.com/office/powerpoint/2010/main" val="609844679"/>
      </p:ext>
    </p:extLst>
  </p:cSld>
  <p:clrMapOvr>
    <a:masterClrMapping/>
  </p:clrMapOvr>
  <mc:AlternateContent xmlns:mc="http://schemas.openxmlformats.org/markup-compatibility/2006" xmlns:p14="http://schemas.microsoft.com/office/powerpoint/2010/main">
    <mc:Choice Requires="p14">
      <p:transition spd="slow" p14:dur="2000" advTm="14123"/>
    </mc:Choice>
    <mc:Fallback xmlns="">
      <p:transition spd="slow" advTm="1412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2C9F5B-AB1A-42D7-8E1D-DC05C2A228FF}"/>
              </a:ext>
            </a:extLst>
          </p:cNvPr>
          <p:cNvSpPr>
            <a:spLocks noGrp="1"/>
          </p:cNvSpPr>
          <p:nvPr>
            <p:ph type="ctrTitle"/>
          </p:nvPr>
        </p:nvSpPr>
        <p:spPr>
          <a:xfrm>
            <a:off x="832512" y="446415"/>
            <a:ext cx="10753356" cy="649457"/>
          </a:xfrm>
        </p:spPr>
        <p:txBody>
          <a:bodyPr vert="horz" lIns="91440" tIns="45720" rIns="91440" bIns="45720" rtlCol="0" anchor="ctr">
            <a:normAutofit/>
          </a:bodyPr>
          <a:lstStyle/>
          <a:p>
            <a:r>
              <a:rPr lang="en-US" sz="3600" dirty="0">
                <a:latin typeface="Times New Roman" panose="02020603050405020304" pitchFamily="18" charset="0"/>
                <a:cs typeface="Times New Roman" panose="02020603050405020304" pitchFamily="18" charset="0"/>
              </a:rPr>
              <a:t>Qualifications for Prayer</a:t>
            </a:r>
            <a:endParaRPr lang="en-US" sz="3600" kern="1200" dirty="0">
              <a:solidFill>
                <a:schemeClr val="tx1"/>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15</a:t>
            </a:fld>
            <a:endParaRPr lang="en-US"/>
          </a:p>
        </p:txBody>
      </p:sp>
      <p:sp>
        <p:nvSpPr>
          <p:cNvPr id="8" name="TextBox 7">
            <a:extLst>
              <a:ext uri="{FF2B5EF4-FFF2-40B4-BE49-F238E27FC236}">
                <a16:creationId xmlns:a16="http://schemas.microsoft.com/office/drawing/2014/main" id="{E3327833-BBFE-72CC-6643-9E724015157E}"/>
              </a:ext>
            </a:extLst>
          </p:cNvPr>
          <p:cNvSpPr txBox="1"/>
          <p:nvPr/>
        </p:nvSpPr>
        <p:spPr>
          <a:xfrm>
            <a:off x="832512" y="1108289"/>
            <a:ext cx="1052714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Trinitarian Formula</a:t>
            </a:r>
          </a:p>
        </p:txBody>
      </p:sp>
      <p:pic>
        <p:nvPicPr>
          <p:cNvPr id="7" name="Picture 6">
            <a:extLst>
              <a:ext uri="{FF2B5EF4-FFF2-40B4-BE49-F238E27FC236}">
                <a16:creationId xmlns:a16="http://schemas.microsoft.com/office/drawing/2014/main" id="{165DE2BE-EF08-029E-8A6F-A84D928873E8}"/>
              </a:ext>
            </a:extLst>
          </p:cNvPr>
          <p:cNvPicPr>
            <a:picLocks noChangeAspect="1"/>
          </p:cNvPicPr>
          <p:nvPr/>
        </p:nvPicPr>
        <p:blipFill>
          <a:blip r:embed="rId2"/>
          <a:stretch>
            <a:fillRect/>
          </a:stretch>
        </p:blipFill>
        <p:spPr>
          <a:xfrm>
            <a:off x="1123970" y="1759980"/>
            <a:ext cx="9981566" cy="2073466"/>
          </a:xfrm>
          <a:prstGeom prst="rect">
            <a:avLst/>
          </a:prstGeom>
        </p:spPr>
      </p:pic>
      <p:pic>
        <p:nvPicPr>
          <p:cNvPr id="9" name="Picture 8">
            <a:extLst>
              <a:ext uri="{FF2B5EF4-FFF2-40B4-BE49-F238E27FC236}">
                <a16:creationId xmlns:a16="http://schemas.microsoft.com/office/drawing/2014/main" id="{2F0A9255-880A-EE4D-9F13-6CB7BFC73DE9}"/>
              </a:ext>
            </a:extLst>
          </p:cNvPr>
          <p:cNvPicPr>
            <a:picLocks noChangeAspect="1"/>
          </p:cNvPicPr>
          <p:nvPr/>
        </p:nvPicPr>
        <p:blipFill>
          <a:blip r:embed="rId3"/>
          <a:stretch>
            <a:fillRect/>
          </a:stretch>
        </p:blipFill>
        <p:spPr>
          <a:xfrm>
            <a:off x="1123970" y="3833445"/>
            <a:ext cx="10287604" cy="1465386"/>
          </a:xfrm>
          <a:prstGeom prst="rect">
            <a:avLst/>
          </a:prstGeom>
        </p:spPr>
      </p:pic>
    </p:spTree>
    <p:extLst>
      <p:ext uri="{BB962C8B-B14F-4D97-AF65-F5344CB8AC3E}">
        <p14:creationId xmlns:p14="http://schemas.microsoft.com/office/powerpoint/2010/main" val="619468435"/>
      </p:ext>
    </p:extLst>
  </p:cSld>
  <p:clrMapOvr>
    <a:masterClrMapping/>
  </p:clrMapOvr>
  <mc:AlternateContent xmlns:mc="http://schemas.openxmlformats.org/markup-compatibility/2006" xmlns:p14="http://schemas.microsoft.com/office/powerpoint/2010/main">
    <mc:Choice Requires="p14">
      <p:transition spd="slow" p14:dur="2000" advTm="14123"/>
    </mc:Choice>
    <mc:Fallback xmlns="">
      <p:transition spd="slow" advTm="1412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2C9F5B-AB1A-42D7-8E1D-DC05C2A228FF}"/>
              </a:ext>
            </a:extLst>
          </p:cNvPr>
          <p:cNvSpPr>
            <a:spLocks noGrp="1"/>
          </p:cNvSpPr>
          <p:nvPr>
            <p:ph type="ctrTitle"/>
          </p:nvPr>
        </p:nvSpPr>
        <p:spPr>
          <a:xfrm>
            <a:off x="832512" y="446415"/>
            <a:ext cx="10753356" cy="649457"/>
          </a:xfrm>
        </p:spPr>
        <p:txBody>
          <a:bodyPr vert="horz" lIns="91440" tIns="45720" rIns="91440" bIns="45720" rtlCol="0" anchor="ctr">
            <a:normAutofit/>
          </a:bodyPr>
          <a:lstStyle/>
          <a:p>
            <a:r>
              <a:rPr lang="en-US" sz="3600" dirty="0">
                <a:latin typeface="Times New Roman" panose="02020603050405020304" pitchFamily="18" charset="0"/>
                <a:cs typeface="Times New Roman" panose="02020603050405020304" pitchFamily="18" charset="0"/>
              </a:rPr>
              <a:t>Qualifications for Prayer</a:t>
            </a:r>
            <a:endParaRPr lang="en-US" sz="3600" kern="1200" dirty="0">
              <a:solidFill>
                <a:schemeClr val="tx1"/>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16</a:t>
            </a:fld>
            <a:endParaRPr lang="en-US"/>
          </a:p>
        </p:txBody>
      </p:sp>
      <p:sp>
        <p:nvSpPr>
          <p:cNvPr id="8" name="TextBox 7">
            <a:extLst>
              <a:ext uri="{FF2B5EF4-FFF2-40B4-BE49-F238E27FC236}">
                <a16:creationId xmlns:a16="http://schemas.microsoft.com/office/drawing/2014/main" id="{E3327833-BBFE-72CC-6643-9E724015157E}"/>
              </a:ext>
            </a:extLst>
          </p:cNvPr>
          <p:cNvSpPr txBox="1"/>
          <p:nvPr/>
        </p:nvSpPr>
        <p:spPr>
          <a:xfrm>
            <a:off x="832512" y="1108289"/>
            <a:ext cx="1052714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Trinitarian Formula</a:t>
            </a:r>
          </a:p>
        </p:txBody>
      </p:sp>
      <p:pic>
        <p:nvPicPr>
          <p:cNvPr id="3" name="Picture 2">
            <a:extLst>
              <a:ext uri="{FF2B5EF4-FFF2-40B4-BE49-F238E27FC236}">
                <a16:creationId xmlns:a16="http://schemas.microsoft.com/office/drawing/2014/main" id="{B1209664-576B-4FD2-D748-67C40EE04C5D}"/>
              </a:ext>
            </a:extLst>
          </p:cNvPr>
          <p:cNvPicPr>
            <a:picLocks noChangeAspect="1"/>
          </p:cNvPicPr>
          <p:nvPr/>
        </p:nvPicPr>
        <p:blipFill>
          <a:blip r:embed="rId2"/>
          <a:stretch>
            <a:fillRect/>
          </a:stretch>
        </p:blipFill>
        <p:spPr>
          <a:xfrm>
            <a:off x="1244719" y="1896428"/>
            <a:ext cx="9945878" cy="3273449"/>
          </a:xfrm>
          <a:prstGeom prst="rect">
            <a:avLst/>
          </a:prstGeom>
        </p:spPr>
      </p:pic>
    </p:spTree>
    <p:extLst>
      <p:ext uri="{BB962C8B-B14F-4D97-AF65-F5344CB8AC3E}">
        <p14:creationId xmlns:p14="http://schemas.microsoft.com/office/powerpoint/2010/main" val="47544963"/>
      </p:ext>
    </p:extLst>
  </p:cSld>
  <p:clrMapOvr>
    <a:masterClrMapping/>
  </p:clrMapOvr>
  <mc:AlternateContent xmlns:mc="http://schemas.openxmlformats.org/markup-compatibility/2006" xmlns:p14="http://schemas.microsoft.com/office/powerpoint/2010/main">
    <mc:Choice Requires="p14">
      <p:transition spd="slow" p14:dur="2000" advTm="14123"/>
    </mc:Choice>
    <mc:Fallback xmlns="">
      <p:transition spd="slow" advTm="1412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2C9F5B-AB1A-42D7-8E1D-DC05C2A228FF}"/>
              </a:ext>
            </a:extLst>
          </p:cNvPr>
          <p:cNvSpPr>
            <a:spLocks noGrp="1"/>
          </p:cNvSpPr>
          <p:nvPr>
            <p:ph type="ctrTitle"/>
          </p:nvPr>
        </p:nvSpPr>
        <p:spPr>
          <a:xfrm>
            <a:off x="832512" y="446415"/>
            <a:ext cx="10753356" cy="649457"/>
          </a:xfrm>
        </p:spPr>
        <p:txBody>
          <a:bodyPr vert="horz" lIns="91440" tIns="45720" rIns="91440" bIns="45720" rtlCol="0" anchor="ctr">
            <a:normAutofit/>
          </a:bodyPr>
          <a:lstStyle/>
          <a:p>
            <a:r>
              <a:rPr lang="en-US" sz="3600" dirty="0">
                <a:latin typeface="Times New Roman" panose="02020603050405020304" pitchFamily="18" charset="0"/>
                <a:cs typeface="Times New Roman" panose="02020603050405020304" pitchFamily="18" charset="0"/>
              </a:rPr>
              <a:t>Qualifications for Prayer</a:t>
            </a:r>
            <a:endParaRPr lang="en-US" sz="3600" kern="1200" dirty="0">
              <a:solidFill>
                <a:schemeClr val="tx1"/>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17</a:t>
            </a:fld>
            <a:endParaRPr lang="en-US"/>
          </a:p>
        </p:txBody>
      </p:sp>
      <p:sp>
        <p:nvSpPr>
          <p:cNvPr id="8" name="TextBox 7">
            <a:extLst>
              <a:ext uri="{FF2B5EF4-FFF2-40B4-BE49-F238E27FC236}">
                <a16:creationId xmlns:a16="http://schemas.microsoft.com/office/drawing/2014/main" id="{E3327833-BBFE-72CC-6643-9E724015157E}"/>
              </a:ext>
            </a:extLst>
          </p:cNvPr>
          <p:cNvSpPr txBox="1"/>
          <p:nvPr/>
        </p:nvSpPr>
        <p:spPr>
          <a:xfrm>
            <a:off x="832512" y="1108289"/>
            <a:ext cx="1052714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Trinitarian Formula</a:t>
            </a:r>
          </a:p>
        </p:txBody>
      </p:sp>
      <p:sp>
        <p:nvSpPr>
          <p:cNvPr id="7" name="TextBox 6">
            <a:extLst>
              <a:ext uri="{FF2B5EF4-FFF2-40B4-BE49-F238E27FC236}">
                <a16:creationId xmlns:a16="http://schemas.microsoft.com/office/drawing/2014/main" id="{6A2FD47D-7F2D-5FB2-DB5B-2E9BF4D57E95}"/>
              </a:ext>
            </a:extLst>
          </p:cNvPr>
          <p:cNvSpPr txBox="1"/>
          <p:nvPr/>
        </p:nvSpPr>
        <p:spPr>
          <a:xfrm>
            <a:off x="832497" y="1999698"/>
            <a:ext cx="10269416" cy="2858603"/>
          </a:xfrm>
          <a:prstGeom prst="rect">
            <a:avLst/>
          </a:prstGeom>
          <a:solidFill>
            <a:schemeClr val="bg1">
              <a:lumMod val="95000"/>
            </a:schemeClr>
          </a:solidFill>
        </p:spPr>
        <p:txBody>
          <a:bodyPr wrap="square">
            <a:spAutoFit/>
          </a:bodyPr>
          <a:lstStyle/>
          <a:p>
            <a:pPr marL="0" marR="0">
              <a:lnSpc>
                <a:spcPct val="107000"/>
              </a:lnSpc>
              <a:spcBef>
                <a:spcPts val="0"/>
              </a:spcBef>
              <a:spcAft>
                <a:spcPts val="800"/>
              </a:spcAft>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Salvation and Sanctification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PNCC ELEVEN GREAT PRINCIPLES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50000"/>
              </a:lnSpc>
              <a:spcBef>
                <a:spcPts val="0"/>
              </a:spcBef>
              <a:spcAft>
                <a:spcPts val="800"/>
              </a:spcAft>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III. SALVATION, THE CONDITION OF ENTERING THE KINGDOM OF GOD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50000"/>
              </a:lnSpc>
              <a:spcBef>
                <a:spcPts val="0"/>
              </a:spcBef>
              <a:spcAft>
                <a:spcPts val="800"/>
              </a:spcAft>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Religion is the living bond uniting man with God; it is the most powerful, most noble and holy sentiment of the human heart and the highest degree of human intellect. It arises in the mystery of the soul, reveals itself through faith, unbounded trust and good social deeds.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88503844"/>
      </p:ext>
    </p:extLst>
  </p:cSld>
  <p:clrMapOvr>
    <a:masterClrMapping/>
  </p:clrMapOvr>
  <mc:AlternateContent xmlns:mc="http://schemas.openxmlformats.org/markup-compatibility/2006" xmlns:p14="http://schemas.microsoft.com/office/powerpoint/2010/main">
    <mc:Choice Requires="p14">
      <p:transition spd="slow" p14:dur="2000" advTm="14123"/>
    </mc:Choice>
    <mc:Fallback xmlns="">
      <p:transition spd="slow" advTm="1412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2C9F5B-AB1A-42D7-8E1D-DC05C2A228FF}"/>
              </a:ext>
            </a:extLst>
          </p:cNvPr>
          <p:cNvSpPr>
            <a:spLocks noGrp="1"/>
          </p:cNvSpPr>
          <p:nvPr>
            <p:ph type="ctrTitle"/>
          </p:nvPr>
        </p:nvSpPr>
        <p:spPr>
          <a:xfrm>
            <a:off x="832512" y="446415"/>
            <a:ext cx="10753356" cy="649457"/>
          </a:xfrm>
        </p:spPr>
        <p:txBody>
          <a:bodyPr vert="horz" lIns="91440" tIns="45720" rIns="91440" bIns="45720" rtlCol="0" anchor="ctr">
            <a:normAutofit/>
          </a:bodyPr>
          <a:lstStyle/>
          <a:p>
            <a:r>
              <a:rPr lang="en-US" sz="3600" dirty="0">
                <a:latin typeface="Times New Roman" panose="02020603050405020304" pitchFamily="18" charset="0"/>
                <a:cs typeface="Times New Roman" panose="02020603050405020304" pitchFamily="18" charset="0"/>
              </a:rPr>
              <a:t>Qualifications for Prayer</a:t>
            </a:r>
            <a:endParaRPr lang="en-US" sz="3600" kern="1200" dirty="0">
              <a:solidFill>
                <a:schemeClr val="tx1"/>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18</a:t>
            </a:fld>
            <a:endParaRPr lang="en-US"/>
          </a:p>
        </p:txBody>
      </p:sp>
      <p:sp>
        <p:nvSpPr>
          <p:cNvPr id="8" name="TextBox 7">
            <a:extLst>
              <a:ext uri="{FF2B5EF4-FFF2-40B4-BE49-F238E27FC236}">
                <a16:creationId xmlns:a16="http://schemas.microsoft.com/office/drawing/2014/main" id="{E3327833-BBFE-72CC-6643-9E724015157E}"/>
              </a:ext>
            </a:extLst>
          </p:cNvPr>
          <p:cNvSpPr txBox="1"/>
          <p:nvPr/>
        </p:nvSpPr>
        <p:spPr>
          <a:xfrm>
            <a:off x="832512" y="1108289"/>
            <a:ext cx="1052714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Trinitarian Formula</a:t>
            </a:r>
          </a:p>
        </p:txBody>
      </p:sp>
      <p:sp>
        <p:nvSpPr>
          <p:cNvPr id="7" name="TextBox 6">
            <a:extLst>
              <a:ext uri="{FF2B5EF4-FFF2-40B4-BE49-F238E27FC236}">
                <a16:creationId xmlns:a16="http://schemas.microsoft.com/office/drawing/2014/main" id="{6A2FD47D-7F2D-5FB2-DB5B-2E9BF4D57E95}"/>
              </a:ext>
            </a:extLst>
          </p:cNvPr>
          <p:cNvSpPr txBox="1"/>
          <p:nvPr/>
        </p:nvSpPr>
        <p:spPr>
          <a:xfrm>
            <a:off x="832497" y="1999698"/>
            <a:ext cx="10269416" cy="1892185"/>
          </a:xfrm>
          <a:prstGeom prst="rect">
            <a:avLst/>
          </a:prstGeom>
          <a:solidFill>
            <a:schemeClr val="bg1">
              <a:lumMod val="95000"/>
            </a:schemeClr>
          </a:solidFill>
        </p:spPr>
        <p:txBody>
          <a:bodyPr wrap="square">
            <a:spAutoFit/>
          </a:bodyPr>
          <a:lstStyle/>
          <a:p>
            <a:pPr marL="0" marR="0">
              <a:lnSpc>
                <a:spcPct val="150000"/>
              </a:lnSpc>
              <a:spcBef>
                <a:spcPts val="0"/>
              </a:spcBef>
              <a:spcAft>
                <a:spcPts val="800"/>
              </a:spcAft>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No one should, therefore, debase, ridicule, or traffic in religion, or use it for his own personal gain. Whoever does this, exposes himself to the dreadful consequences, rejection by God and humanity. History brands none so severely as those who traffic in God, virtue, faith and the sacraments; brands them as blasphemers, perjurers, sacrilegious, and destroyers of that which is sacred.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43154929"/>
      </p:ext>
    </p:extLst>
  </p:cSld>
  <p:clrMapOvr>
    <a:masterClrMapping/>
  </p:clrMapOvr>
  <mc:AlternateContent xmlns:mc="http://schemas.openxmlformats.org/markup-compatibility/2006" xmlns:p14="http://schemas.microsoft.com/office/powerpoint/2010/main">
    <mc:Choice Requires="p14">
      <p:transition spd="slow" p14:dur="2000" advTm="14123"/>
    </mc:Choice>
    <mc:Fallback xmlns="">
      <p:transition spd="slow" advTm="1412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2C9F5B-AB1A-42D7-8E1D-DC05C2A228FF}"/>
              </a:ext>
            </a:extLst>
          </p:cNvPr>
          <p:cNvSpPr>
            <a:spLocks noGrp="1"/>
          </p:cNvSpPr>
          <p:nvPr>
            <p:ph type="ctrTitle"/>
          </p:nvPr>
        </p:nvSpPr>
        <p:spPr>
          <a:xfrm>
            <a:off x="832512" y="446415"/>
            <a:ext cx="10753356" cy="649457"/>
          </a:xfrm>
        </p:spPr>
        <p:txBody>
          <a:bodyPr vert="horz" lIns="91440" tIns="45720" rIns="91440" bIns="45720" rtlCol="0" anchor="ctr">
            <a:normAutofit/>
          </a:bodyPr>
          <a:lstStyle/>
          <a:p>
            <a:r>
              <a:rPr lang="en-US" sz="3600" dirty="0">
                <a:latin typeface="Times New Roman" panose="02020603050405020304" pitchFamily="18" charset="0"/>
                <a:cs typeface="Times New Roman" panose="02020603050405020304" pitchFamily="18" charset="0"/>
              </a:rPr>
              <a:t>Qualifications for Prayer</a:t>
            </a:r>
            <a:endParaRPr lang="en-US" sz="3600" kern="1200" dirty="0">
              <a:solidFill>
                <a:schemeClr val="tx1"/>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19</a:t>
            </a:fld>
            <a:endParaRPr lang="en-US"/>
          </a:p>
        </p:txBody>
      </p:sp>
      <p:sp>
        <p:nvSpPr>
          <p:cNvPr id="8" name="TextBox 7">
            <a:extLst>
              <a:ext uri="{FF2B5EF4-FFF2-40B4-BE49-F238E27FC236}">
                <a16:creationId xmlns:a16="http://schemas.microsoft.com/office/drawing/2014/main" id="{E3327833-BBFE-72CC-6643-9E724015157E}"/>
              </a:ext>
            </a:extLst>
          </p:cNvPr>
          <p:cNvSpPr txBox="1"/>
          <p:nvPr/>
        </p:nvSpPr>
        <p:spPr>
          <a:xfrm>
            <a:off x="832512" y="1108289"/>
            <a:ext cx="1052714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Trinitarian Formula</a:t>
            </a:r>
          </a:p>
        </p:txBody>
      </p:sp>
      <p:sp>
        <p:nvSpPr>
          <p:cNvPr id="7" name="TextBox 6">
            <a:extLst>
              <a:ext uri="{FF2B5EF4-FFF2-40B4-BE49-F238E27FC236}">
                <a16:creationId xmlns:a16="http://schemas.microsoft.com/office/drawing/2014/main" id="{6A2FD47D-7F2D-5FB2-DB5B-2E9BF4D57E95}"/>
              </a:ext>
            </a:extLst>
          </p:cNvPr>
          <p:cNvSpPr txBox="1"/>
          <p:nvPr/>
        </p:nvSpPr>
        <p:spPr>
          <a:xfrm>
            <a:off x="832497" y="1999698"/>
            <a:ext cx="10269416" cy="3277179"/>
          </a:xfrm>
          <a:prstGeom prst="rect">
            <a:avLst/>
          </a:prstGeom>
          <a:solidFill>
            <a:schemeClr val="bg1">
              <a:lumMod val="95000"/>
            </a:schemeClr>
          </a:solidFill>
        </p:spPr>
        <p:txBody>
          <a:bodyPr wrap="square">
            <a:spAutoFit/>
          </a:bodyPr>
          <a:lstStyle/>
          <a:p>
            <a:pPr marL="0" marR="0">
              <a:lnSpc>
                <a:spcPct val="150000"/>
              </a:lnSpc>
              <a:spcBef>
                <a:spcPts val="0"/>
              </a:spcBef>
              <a:spcAft>
                <a:spcPts val="800"/>
              </a:spcAft>
            </a:pPr>
            <a:r>
              <a:rPr lang="en-US" sz="2000" dirty="0">
                <a:effectLst/>
                <a:latin typeface="Times New Roman" panose="02020603050405020304" pitchFamily="18" charset="0"/>
                <a:ea typeface="Aptos" panose="020B0004020202020204" pitchFamily="34" charset="0"/>
              </a:rPr>
              <a:t>“Woe, shepherds of Israel,” cried the great Israelite prophet to all those who abuse religion by using it to serve their low, base and selfish purposes, “who have been feeding yourselves! Should not shepherds feed the sheep? You eat the fat, you clothe yourselves with the wool, you slaughter the fatlings; but you do not feed the sheep. The weak you have not strengthened, the sick you have not healed, the crippled you have not bound up, the strayed you have not brought back, the lost you have not sought, and with force and harshness you have ruled them. So they were scattered, because there was no shepherd; and they became food for all the wild beasts.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02083409"/>
      </p:ext>
    </p:extLst>
  </p:cSld>
  <p:clrMapOvr>
    <a:masterClrMapping/>
  </p:clrMapOvr>
  <mc:AlternateContent xmlns:mc="http://schemas.openxmlformats.org/markup-compatibility/2006" xmlns:p14="http://schemas.microsoft.com/office/powerpoint/2010/main">
    <mc:Choice Requires="p14">
      <p:transition spd="slow" p14:dur="2000" advTm="14123"/>
    </mc:Choice>
    <mc:Fallback xmlns="">
      <p:transition spd="slow" advTm="1412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2C9F5B-AB1A-42D7-8E1D-DC05C2A228FF}"/>
              </a:ext>
            </a:extLst>
          </p:cNvPr>
          <p:cNvSpPr>
            <a:spLocks noGrp="1"/>
          </p:cNvSpPr>
          <p:nvPr>
            <p:ph type="ctrTitle"/>
          </p:nvPr>
        </p:nvSpPr>
        <p:spPr>
          <a:xfrm>
            <a:off x="832514" y="640081"/>
            <a:ext cx="10753356" cy="649457"/>
          </a:xfrm>
        </p:spPr>
        <p:txBody>
          <a:bodyPr vert="horz" lIns="91440" tIns="45720" rIns="91440" bIns="45720" rtlCol="0" anchor="ctr">
            <a:normAutofit/>
          </a:bodyPr>
          <a:lstStyle/>
          <a:p>
            <a:r>
              <a:rPr lang="en-US" sz="3600" dirty="0">
                <a:latin typeface="Times New Roman" panose="02020603050405020304" pitchFamily="18" charset="0"/>
                <a:cs typeface="Times New Roman" panose="02020603050405020304" pitchFamily="18" charset="0"/>
              </a:rPr>
              <a:t>Qualifications for Prayer</a:t>
            </a:r>
            <a:endParaRPr lang="en-US" sz="3600" kern="1200" dirty="0">
              <a:solidFill>
                <a:schemeClr val="tx1"/>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2</a:t>
            </a:fld>
            <a:endParaRPr lang="en-US"/>
          </a:p>
        </p:txBody>
      </p:sp>
      <p:sp>
        <p:nvSpPr>
          <p:cNvPr id="8" name="TextBox 7">
            <a:extLst>
              <a:ext uri="{FF2B5EF4-FFF2-40B4-BE49-F238E27FC236}">
                <a16:creationId xmlns:a16="http://schemas.microsoft.com/office/drawing/2014/main" id="{E3327833-BBFE-72CC-6643-9E724015157E}"/>
              </a:ext>
            </a:extLst>
          </p:cNvPr>
          <p:cNvSpPr txBox="1"/>
          <p:nvPr/>
        </p:nvSpPr>
        <p:spPr>
          <a:xfrm>
            <a:off x="1676400" y="2145323"/>
            <a:ext cx="9097108" cy="2057294"/>
          </a:xfrm>
          <a:prstGeom prst="rect">
            <a:avLst/>
          </a:prstGeom>
          <a:solidFill>
            <a:schemeClr val="bg1">
              <a:lumMod val="95000"/>
            </a:schemeClr>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Object of Prayer</a:t>
            </a:r>
          </a:p>
          <a:p>
            <a:pPr marL="800100" lvl="1" indent="-342900">
              <a:lnSpc>
                <a:spcPct val="150000"/>
              </a:lnSpc>
              <a:buAutoNum type="alphaLcPeriod"/>
            </a:pPr>
            <a:r>
              <a:rPr lang="en-US" sz="2400" dirty="0">
                <a:latin typeface="Times New Roman" panose="02020603050405020304" pitchFamily="18" charset="0"/>
                <a:cs typeface="Times New Roman" panose="02020603050405020304" pitchFamily="18" charset="0"/>
              </a:rPr>
              <a:t>Trinitarian Formula</a:t>
            </a:r>
          </a:p>
          <a:p>
            <a:pPr marL="800100" lvl="1" indent="-342900">
              <a:lnSpc>
                <a:spcPct val="150000"/>
              </a:lnSpc>
              <a:buAutoNum type="alphaLcPeriod"/>
            </a:pPr>
            <a:r>
              <a:rPr lang="en-US" sz="2400" dirty="0">
                <a:latin typeface="Times New Roman" panose="02020603050405020304" pitchFamily="18" charset="0"/>
                <a:cs typeface="Times New Roman" panose="02020603050405020304" pitchFamily="18" charset="0"/>
              </a:rPr>
              <a:t>Salvation and Sanctification</a:t>
            </a:r>
          </a:p>
          <a:p>
            <a:pPr marL="800100" lvl="1" indent="-342900">
              <a:lnSpc>
                <a:spcPct val="150000"/>
              </a:lnSpc>
              <a:buAutoNum type="alphaLcPeriod"/>
            </a:pPr>
            <a:r>
              <a:rPr lang="en-US" sz="2400" dirty="0">
                <a:latin typeface="Times New Roman" panose="02020603050405020304" pitchFamily="18" charset="0"/>
                <a:cs typeface="Times New Roman" panose="02020603050405020304" pitchFamily="18" charset="0"/>
              </a:rPr>
              <a:t>Personal and Communal</a:t>
            </a:r>
          </a:p>
        </p:txBody>
      </p:sp>
    </p:spTree>
    <p:extLst>
      <p:ext uri="{BB962C8B-B14F-4D97-AF65-F5344CB8AC3E}">
        <p14:creationId xmlns:p14="http://schemas.microsoft.com/office/powerpoint/2010/main" val="850313113"/>
      </p:ext>
    </p:extLst>
  </p:cSld>
  <p:clrMapOvr>
    <a:masterClrMapping/>
  </p:clrMapOvr>
  <mc:AlternateContent xmlns:mc="http://schemas.openxmlformats.org/markup-compatibility/2006" xmlns:p14="http://schemas.microsoft.com/office/powerpoint/2010/main">
    <mc:Choice Requires="p14">
      <p:transition spd="slow" p14:dur="2000" advTm="14123"/>
    </mc:Choice>
    <mc:Fallback xmlns="">
      <p:transition spd="slow" advTm="1412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2C9F5B-AB1A-42D7-8E1D-DC05C2A228FF}"/>
              </a:ext>
            </a:extLst>
          </p:cNvPr>
          <p:cNvSpPr>
            <a:spLocks noGrp="1"/>
          </p:cNvSpPr>
          <p:nvPr>
            <p:ph type="ctrTitle"/>
          </p:nvPr>
        </p:nvSpPr>
        <p:spPr>
          <a:xfrm>
            <a:off x="832512" y="446415"/>
            <a:ext cx="10753356" cy="649457"/>
          </a:xfrm>
        </p:spPr>
        <p:txBody>
          <a:bodyPr vert="horz" lIns="91440" tIns="45720" rIns="91440" bIns="45720" rtlCol="0" anchor="ctr">
            <a:normAutofit/>
          </a:bodyPr>
          <a:lstStyle/>
          <a:p>
            <a:r>
              <a:rPr lang="en-US" sz="3600" dirty="0">
                <a:latin typeface="Times New Roman" panose="02020603050405020304" pitchFamily="18" charset="0"/>
                <a:cs typeface="Times New Roman" panose="02020603050405020304" pitchFamily="18" charset="0"/>
              </a:rPr>
              <a:t>Qualifications for Prayer</a:t>
            </a:r>
            <a:endParaRPr lang="en-US" sz="3600" kern="1200" dirty="0">
              <a:solidFill>
                <a:schemeClr val="tx1"/>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20</a:t>
            </a:fld>
            <a:endParaRPr lang="en-US"/>
          </a:p>
        </p:txBody>
      </p:sp>
      <p:sp>
        <p:nvSpPr>
          <p:cNvPr id="8" name="TextBox 7">
            <a:extLst>
              <a:ext uri="{FF2B5EF4-FFF2-40B4-BE49-F238E27FC236}">
                <a16:creationId xmlns:a16="http://schemas.microsoft.com/office/drawing/2014/main" id="{E3327833-BBFE-72CC-6643-9E724015157E}"/>
              </a:ext>
            </a:extLst>
          </p:cNvPr>
          <p:cNvSpPr txBox="1"/>
          <p:nvPr/>
        </p:nvSpPr>
        <p:spPr>
          <a:xfrm>
            <a:off x="832512" y="1108289"/>
            <a:ext cx="1052714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Trinitarian Formula</a:t>
            </a:r>
          </a:p>
        </p:txBody>
      </p:sp>
      <p:sp>
        <p:nvSpPr>
          <p:cNvPr id="7" name="TextBox 6">
            <a:extLst>
              <a:ext uri="{FF2B5EF4-FFF2-40B4-BE49-F238E27FC236}">
                <a16:creationId xmlns:a16="http://schemas.microsoft.com/office/drawing/2014/main" id="{6A2FD47D-7F2D-5FB2-DB5B-2E9BF4D57E95}"/>
              </a:ext>
            </a:extLst>
          </p:cNvPr>
          <p:cNvSpPr txBox="1"/>
          <p:nvPr/>
        </p:nvSpPr>
        <p:spPr>
          <a:xfrm>
            <a:off x="832497" y="1999698"/>
            <a:ext cx="10269416" cy="4200509"/>
          </a:xfrm>
          <a:prstGeom prst="rect">
            <a:avLst/>
          </a:prstGeom>
          <a:solidFill>
            <a:schemeClr val="bg1">
              <a:lumMod val="95000"/>
            </a:schemeClr>
          </a:solidFill>
        </p:spPr>
        <p:txBody>
          <a:bodyPr wrap="square">
            <a:spAutoFit/>
          </a:bodyPr>
          <a:lstStyle/>
          <a:p>
            <a:pPr marL="0" marR="0">
              <a:lnSpc>
                <a:spcPct val="150000"/>
              </a:lnSpc>
              <a:spcBef>
                <a:spcPts val="0"/>
              </a:spcBef>
              <a:spcAft>
                <a:spcPts val="800"/>
              </a:spcAft>
            </a:pPr>
            <a:r>
              <a:rPr lang="en-US" sz="2000" dirty="0">
                <a:effectLst/>
                <a:latin typeface="Times New Roman" panose="02020603050405020304" pitchFamily="18" charset="0"/>
                <a:ea typeface="Aptos" panose="020B0004020202020204" pitchFamily="34" charset="0"/>
              </a:rPr>
              <a:t>My sheep were scattered, they wandered over all the mountains and on every high hill; my sheep were scattered over all the face of the earth with none to search or seek for them. Therefore, you shepherds, hear the word of the Lord: As I live, says the Lord god, because my sheep have become a prey, and my sheep have become food for all the wild beasts, since there was no shepherd; and because my shepherds have not searched for my sheep, but the shepherds have fed themselves, and have not fed my sheep; therefore, you shepherds, hear the word of the Lord: thus says the Lord God, behold, I am against the shepherds; and I will require my sheep at their hand, and put a stop to their feeding the sheep; no longer shall the shepherds feed themselves. I will rescue my sheep from their mouths, that they may not be food for them.” (Ezekiel 34:2-10)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71206739"/>
      </p:ext>
    </p:extLst>
  </p:cSld>
  <p:clrMapOvr>
    <a:masterClrMapping/>
  </p:clrMapOvr>
  <mc:AlternateContent xmlns:mc="http://schemas.openxmlformats.org/markup-compatibility/2006" xmlns:p14="http://schemas.microsoft.com/office/powerpoint/2010/main">
    <mc:Choice Requires="p14">
      <p:transition spd="slow" p14:dur="2000" advTm="14123"/>
    </mc:Choice>
    <mc:Fallback xmlns="">
      <p:transition spd="slow" advTm="1412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2C9F5B-AB1A-42D7-8E1D-DC05C2A228FF}"/>
              </a:ext>
            </a:extLst>
          </p:cNvPr>
          <p:cNvSpPr>
            <a:spLocks noGrp="1"/>
          </p:cNvSpPr>
          <p:nvPr>
            <p:ph type="ctrTitle"/>
          </p:nvPr>
        </p:nvSpPr>
        <p:spPr>
          <a:xfrm>
            <a:off x="832512" y="446415"/>
            <a:ext cx="10753356" cy="649457"/>
          </a:xfrm>
        </p:spPr>
        <p:txBody>
          <a:bodyPr vert="horz" lIns="91440" tIns="45720" rIns="91440" bIns="45720" rtlCol="0" anchor="ctr">
            <a:normAutofit/>
          </a:bodyPr>
          <a:lstStyle/>
          <a:p>
            <a:r>
              <a:rPr lang="en-US" sz="3600" dirty="0">
                <a:latin typeface="Times New Roman" panose="02020603050405020304" pitchFamily="18" charset="0"/>
                <a:cs typeface="Times New Roman" panose="02020603050405020304" pitchFamily="18" charset="0"/>
              </a:rPr>
              <a:t>Qualifications for Prayer</a:t>
            </a:r>
            <a:endParaRPr lang="en-US" sz="3600" kern="1200" dirty="0">
              <a:solidFill>
                <a:schemeClr val="tx1"/>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21</a:t>
            </a:fld>
            <a:endParaRPr lang="en-US"/>
          </a:p>
        </p:txBody>
      </p:sp>
      <p:sp>
        <p:nvSpPr>
          <p:cNvPr id="8" name="TextBox 7">
            <a:extLst>
              <a:ext uri="{FF2B5EF4-FFF2-40B4-BE49-F238E27FC236}">
                <a16:creationId xmlns:a16="http://schemas.microsoft.com/office/drawing/2014/main" id="{E3327833-BBFE-72CC-6643-9E724015157E}"/>
              </a:ext>
            </a:extLst>
          </p:cNvPr>
          <p:cNvSpPr txBox="1"/>
          <p:nvPr/>
        </p:nvSpPr>
        <p:spPr>
          <a:xfrm>
            <a:off x="832512" y="1108289"/>
            <a:ext cx="1052714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Trinitarian Formula</a:t>
            </a:r>
          </a:p>
        </p:txBody>
      </p:sp>
      <p:sp>
        <p:nvSpPr>
          <p:cNvPr id="7" name="TextBox 6">
            <a:extLst>
              <a:ext uri="{FF2B5EF4-FFF2-40B4-BE49-F238E27FC236}">
                <a16:creationId xmlns:a16="http://schemas.microsoft.com/office/drawing/2014/main" id="{6A2FD47D-7F2D-5FB2-DB5B-2E9BF4D57E95}"/>
              </a:ext>
            </a:extLst>
          </p:cNvPr>
          <p:cNvSpPr txBox="1"/>
          <p:nvPr/>
        </p:nvSpPr>
        <p:spPr>
          <a:xfrm>
            <a:off x="832497" y="1999698"/>
            <a:ext cx="10269416" cy="2774029"/>
          </a:xfrm>
          <a:prstGeom prst="rect">
            <a:avLst/>
          </a:prstGeom>
          <a:solidFill>
            <a:schemeClr val="bg1">
              <a:lumMod val="95000"/>
            </a:schemeClr>
          </a:solidFill>
        </p:spPr>
        <p:txBody>
          <a:bodyPr wrap="square">
            <a:spAutoFit/>
          </a:bodyPr>
          <a:lstStyle/>
          <a:p>
            <a:pPr marL="0" marR="0">
              <a:lnSpc>
                <a:spcPct val="150000"/>
              </a:lnSpc>
              <a:spcBef>
                <a:spcPts val="0"/>
              </a:spcBef>
              <a:spcAft>
                <a:spcPts val="800"/>
              </a:spcAft>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Were not these prophetic words fulfilled in the course of human history, on the priests of Egypt, Judea and Rome? Might they not likewise be fulfilled on the Polish priests if they turn not from their course of disloyalty toward God? The same causes bring the same results. The same hand which wrote on the wall of the Babylon palace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Mene</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Tekel</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Upharsin</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may likewise write down in Warsaw, Cracow, Poznan,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Lwow</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Lodz, Vilna and Czestochowa. “Woe.” </a:t>
            </a:r>
            <a:r>
              <a:rPr lang="en-US" sz="1600" i="1" kern="100" dirty="0">
                <a:effectLst/>
                <a:latin typeface="Times New Roman" panose="02020603050405020304" pitchFamily="18" charset="0"/>
                <a:ea typeface="Aptos" panose="020B0004020202020204" pitchFamily="34" charset="0"/>
                <a:cs typeface="Times New Roman" panose="02020603050405020304" pitchFamily="18" charset="0"/>
              </a:rPr>
              <a:t>(THE ELEVEN GREAT PRINCIPLES OF THE POLISH NATIONAL CATHOLIC CHURCH By The Most Reverend Francis </a:t>
            </a:r>
            <a:r>
              <a:rPr lang="en-US" sz="1600" i="1" kern="100" dirty="0" err="1">
                <a:effectLst/>
                <a:latin typeface="Times New Roman" panose="02020603050405020304" pitchFamily="18" charset="0"/>
                <a:ea typeface="Aptos" panose="020B0004020202020204" pitchFamily="34" charset="0"/>
                <a:cs typeface="Times New Roman" panose="02020603050405020304" pitchFamily="18" charset="0"/>
              </a:rPr>
              <a:t>Hodur</a:t>
            </a:r>
            <a:r>
              <a:rPr lang="en-US" sz="1600" i="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59151323"/>
      </p:ext>
    </p:extLst>
  </p:cSld>
  <p:clrMapOvr>
    <a:masterClrMapping/>
  </p:clrMapOvr>
  <mc:AlternateContent xmlns:mc="http://schemas.openxmlformats.org/markup-compatibility/2006" xmlns:p14="http://schemas.microsoft.com/office/powerpoint/2010/main">
    <mc:Choice Requires="p14">
      <p:transition spd="slow" p14:dur="2000" advTm="14123"/>
    </mc:Choice>
    <mc:Fallback xmlns="">
      <p:transition spd="slow" advTm="1412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2C9F5B-AB1A-42D7-8E1D-DC05C2A228FF}"/>
              </a:ext>
            </a:extLst>
          </p:cNvPr>
          <p:cNvSpPr>
            <a:spLocks noGrp="1"/>
          </p:cNvSpPr>
          <p:nvPr>
            <p:ph type="ctrTitle"/>
          </p:nvPr>
        </p:nvSpPr>
        <p:spPr>
          <a:xfrm>
            <a:off x="832512" y="446415"/>
            <a:ext cx="10753356" cy="649457"/>
          </a:xfrm>
        </p:spPr>
        <p:txBody>
          <a:bodyPr vert="horz" lIns="91440" tIns="45720" rIns="91440" bIns="45720" rtlCol="0" anchor="ctr">
            <a:normAutofit/>
          </a:bodyPr>
          <a:lstStyle/>
          <a:p>
            <a:r>
              <a:rPr lang="en-US" sz="3600" dirty="0">
                <a:latin typeface="Times New Roman" panose="02020603050405020304" pitchFamily="18" charset="0"/>
                <a:cs typeface="Times New Roman" panose="02020603050405020304" pitchFamily="18" charset="0"/>
              </a:rPr>
              <a:t>Qualifications for Prayer</a:t>
            </a:r>
            <a:endParaRPr lang="en-US" sz="3600" kern="1200" dirty="0">
              <a:solidFill>
                <a:schemeClr val="tx1"/>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22</a:t>
            </a:fld>
            <a:endParaRPr lang="en-US"/>
          </a:p>
        </p:txBody>
      </p:sp>
      <p:sp>
        <p:nvSpPr>
          <p:cNvPr id="8" name="TextBox 7">
            <a:extLst>
              <a:ext uri="{FF2B5EF4-FFF2-40B4-BE49-F238E27FC236}">
                <a16:creationId xmlns:a16="http://schemas.microsoft.com/office/drawing/2014/main" id="{E3327833-BBFE-72CC-6643-9E724015157E}"/>
              </a:ext>
            </a:extLst>
          </p:cNvPr>
          <p:cNvSpPr txBox="1"/>
          <p:nvPr/>
        </p:nvSpPr>
        <p:spPr>
          <a:xfrm>
            <a:off x="832512" y="1108289"/>
            <a:ext cx="1052714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Trinitarian Formula</a:t>
            </a:r>
          </a:p>
        </p:txBody>
      </p:sp>
      <p:pic>
        <p:nvPicPr>
          <p:cNvPr id="3" name="Picture 2">
            <a:extLst>
              <a:ext uri="{FF2B5EF4-FFF2-40B4-BE49-F238E27FC236}">
                <a16:creationId xmlns:a16="http://schemas.microsoft.com/office/drawing/2014/main" id="{5105FABB-501D-89D2-72F7-59A19C955610}"/>
              </a:ext>
            </a:extLst>
          </p:cNvPr>
          <p:cNvPicPr>
            <a:picLocks noChangeAspect="1"/>
          </p:cNvPicPr>
          <p:nvPr/>
        </p:nvPicPr>
        <p:blipFill>
          <a:blip r:embed="rId2"/>
          <a:stretch>
            <a:fillRect/>
          </a:stretch>
        </p:blipFill>
        <p:spPr>
          <a:xfrm>
            <a:off x="2059361" y="1542287"/>
            <a:ext cx="8299657" cy="4752573"/>
          </a:xfrm>
          <a:prstGeom prst="rect">
            <a:avLst/>
          </a:prstGeom>
        </p:spPr>
      </p:pic>
    </p:spTree>
    <p:extLst>
      <p:ext uri="{BB962C8B-B14F-4D97-AF65-F5344CB8AC3E}">
        <p14:creationId xmlns:p14="http://schemas.microsoft.com/office/powerpoint/2010/main" val="3382995760"/>
      </p:ext>
    </p:extLst>
  </p:cSld>
  <p:clrMapOvr>
    <a:masterClrMapping/>
  </p:clrMapOvr>
  <mc:AlternateContent xmlns:mc="http://schemas.openxmlformats.org/markup-compatibility/2006" xmlns:p14="http://schemas.microsoft.com/office/powerpoint/2010/main">
    <mc:Choice Requires="p14">
      <p:transition spd="slow" p14:dur="2000" advTm="14123"/>
    </mc:Choice>
    <mc:Fallback xmlns="">
      <p:transition spd="slow" advTm="14123"/>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2C9F5B-AB1A-42D7-8E1D-DC05C2A228FF}"/>
              </a:ext>
            </a:extLst>
          </p:cNvPr>
          <p:cNvSpPr>
            <a:spLocks noGrp="1"/>
          </p:cNvSpPr>
          <p:nvPr>
            <p:ph type="ctrTitle"/>
          </p:nvPr>
        </p:nvSpPr>
        <p:spPr>
          <a:xfrm>
            <a:off x="832512" y="446415"/>
            <a:ext cx="10753356" cy="649457"/>
          </a:xfrm>
        </p:spPr>
        <p:txBody>
          <a:bodyPr vert="horz" lIns="91440" tIns="45720" rIns="91440" bIns="45720" rtlCol="0" anchor="ctr">
            <a:normAutofit/>
          </a:bodyPr>
          <a:lstStyle/>
          <a:p>
            <a:r>
              <a:rPr lang="en-US" sz="3600" dirty="0">
                <a:latin typeface="Times New Roman" panose="02020603050405020304" pitchFamily="18" charset="0"/>
                <a:cs typeface="Times New Roman" panose="02020603050405020304" pitchFamily="18" charset="0"/>
              </a:rPr>
              <a:t>Qualifications for Prayer</a:t>
            </a:r>
            <a:endParaRPr lang="en-US" sz="3600" kern="1200" dirty="0">
              <a:solidFill>
                <a:schemeClr val="tx1"/>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23</a:t>
            </a:fld>
            <a:endParaRPr lang="en-US"/>
          </a:p>
        </p:txBody>
      </p:sp>
      <p:sp>
        <p:nvSpPr>
          <p:cNvPr id="8" name="TextBox 7">
            <a:extLst>
              <a:ext uri="{FF2B5EF4-FFF2-40B4-BE49-F238E27FC236}">
                <a16:creationId xmlns:a16="http://schemas.microsoft.com/office/drawing/2014/main" id="{E3327833-BBFE-72CC-6643-9E724015157E}"/>
              </a:ext>
            </a:extLst>
          </p:cNvPr>
          <p:cNvSpPr txBox="1"/>
          <p:nvPr/>
        </p:nvSpPr>
        <p:spPr>
          <a:xfrm>
            <a:off x="832512" y="1108289"/>
            <a:ext cx="1052714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Trinitarian Formula</a:t>
            </a:r>
          </a:p>
        </p:txBody>
      </p:sp>
      <p:pic>
        <p:nvPicPr>
          <p:cNvPr id="6" name="Picture 5">
            <a:extLst>
              <a:ext uri="{FF2B5EF4-FFF2-40B4-BE49-F238E27FC236}">
                <a16:creationId xmlns:a16="http://schemas.microsoft.com/office/drawing/2014/main" id="{B4587CE5-8272-A472-76E7-09269C1687F5}"/>
              </a:ext>
            </a:extLst>
          </p:cNvPr>
          <p:cNvPicPr>
            <a:picLocks noChangeAspect="1"/>
          </p:cNvPicPr>
          <p:nvPr/>
        </p:nvPicPr>
        <p:blipFill>
          <a:blip r:embed="rId2"/>
          <a:stretch>
            <a:fillRect/>
          </a:stretch>
        </p:blipFill>
        <p:spPr>
          <a:xfrm>
            <a:off x="1132897" y="1582371"/>
            <a:ext cx="10262921" cy="2654019"/>
          </a:xfrm>
          <a:prstGeom prst="rect">
            <a:avLst/>
          </a:prstGeom>
        </p:spPr>
      </p:pic>
      <p:pic>
        <p:nvPicPr>
          <p:cNvPr id="7" name="Picture 6">
            <a:extLst>
              <a:ext uri="{FF2B5EF4-FFF2-40B4-BE49-F238E27FC236}">
                <a16:creationId xmlns:a16="http://schemas.microsoft.com/office/drawing/2014/main" id="{0AC1795A-D57F-0525-648C-D0D3F160A0D3}"/>
              </a:ext>
            </a:extLst>
          </p:cNvPr>
          <p:cNvPicPr>
            <a:picLocks noChangeAspect="1"/>
          </p:cNvPicPr>
          <p:nvPr/>
        </p:nvPicPr>
        <p:blipFill>
          <a:blip r:embed="rId3"/>
          <a:stretch>
            <a:fillRect/>
          </a:stretch>
        </p:blipFill>
        <p:spPr>
          <a:xfrm>
            <a:off x="1149961" y="4205294"/>
            <a:ext cx="10262921" cy="2122995"/>
          </a:xfrm>
          <a:prstGeom prst="rect">
            <a:avLst/>
          </a:prstGeom>
        </p:spPr>
      </p:pic>
    </p:spTree>
    <p:extLst>
      <p:ext uri="{BB962C8B-B14F-4D97-AF65-F5344CB8AC3E}">
        <p14:creationId xmlns:p14="http://schemas.microsoft.com/office/powerpoint/2010/main" val="2924969727"/>
      </p:ext>
    </p:extLst>
  </p:cSld>
  <p:clrMapOvr>
    <a:masterClrMapping/>
  </p:clrMapOvr>
  <mc:AlternateContent xmlns:mc="http://schemas.openxmlformats.org/markup-compatibility/2006" xmlns:p14="http://schemas.microsoft.com/office/powerpoint/2010/main">
    <mc:Choice Requires="p14">
      <p:transition spd="slow" p14:dur="2000" advTm="14123"/>
    </mc:Choice>
    <mc:Fallback xmlns="">
      <p:transition spd="slow" advTm="14123"/>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2C9F5B-AB1A-42D7-8E1D-DC05C2A228FF}"/>
              </a:ext>
            </a:extLst>
          </p:cNvPr>
          <p:cNvSpPr>
            <a:spLocks noGrp="1"/>
          </p:cNvSpPr>
          <p:nvPr>
            <p:ph type="ctrTitle"/>
          </p:nvPr>
        </p:nvSpPr>
        <p:spPr>
          <a:xfrm>
            <a:off x="832512" y="446415"/>
            <a:ext cx="10753356" cy="649457"/>
          </a:xfrm>
        </p:spPr>
        <p:txBody>
          <a:bodyPr vert="horz" lIns="91440" tIns="45720" rIns="91440" bIns="45720" rtlCol="0" anchor="ctr">
            <a:normAutofit/>
          </a:bodyPr>
          <a:lstStyle/>
          <a:p>
            <a:r>
              <a:rPr lang="en-US" sz="3600" dirty="0">
                <a:latin typeface="Times New Roman" panose="02020603050405020304" pitchFamily="18" charset="0"/>
                <a:cs typeface="Times New Roman" panose="02020603050405020304" pitchFamily="18" charset="0"/>
              </a:rPr>
              <a:t>Qualifications for Prayer</a:t>
            </a:r>
            <a:endParaRPr lang="en-US" sz="3600" kern="1200" dirty="0">
              <a:solidFill>
                <a:schemeClr val="tx1"/>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24</a:t>
            </a:fld>
            <a:endParaRPr lang="en-US"/>
          </a:p>
        </p:txBody>
      </p:sp>
      <p:sp>
        <p:nvSpPr>
          <p:cNvPr id="8" name="TextBox 7">
            <a:extLst>
              <a:ext uri="{FF2B5EF4-FFF2-40B4-BE49-F238E27FC236}">
                <a16:creationId xmlns:a16="http://schemas.microsoft.com/office/drawing/2014/main" id="{E3327833-BBFE-72CC-6643-9E724015157E}"/>
              </a:ext>
            </a:extLst>
          </p:cNvPr>
          <p:cNvSpPr txBox="1"/>
          <p:nvPr/>
        </p:nvSpPr>
        <p:spPr>
          <a:xfrm>
            <a:off x="832512" y="1108289"/>
            <a:ext cx="1052714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Trinitarian Formula</a:t>
            </a:r>
          </a:p>
        </p:txBody>
      </p:sp>
      <p:pic>
        <p:nvPicPr>
          <p:cNvPr id="3" name="Picture 2">
            <a:extLst>
              <a:ext uri="{FF2B5EF4-FFF2-40B4-BE49-F238E27FC236}">
                <a16:creationId xmlns:a16="http://schemas.microsoft.com/office/drawing/2014/main" id="{5023CE35-DF0D-23E4-D07A-EFFBEA0AD7D2}"/>
              </a:ext>
            </a:extLst>
          </p:cNvPr>
          <p:cNvPicPr>
            <a:picLocks noChangeAspect="1"/>
          </p:cNvPicPr>
          <p:nvPr/>
        </p:nvPicPr>
        <p:blipFill>
          <a:blip r:embed="rId2"/>
          <a:stretch>
            <a:fillRect/>
          </a:stretch>
        </p:blipFill>
        <p:spPr>
          <a:xfrm>
            <a:off x="953064" y="1454168"/>
            <a:ext cx="10794201" cy="2508983"/>
          </a:xfrm>
          <a:prstGeom prst="rect">
            <a:avLst/>
          </a:prstGeom>
        </p:spPr>
      </p:pic>
      <p:pic>
        <p:nvPicPr>
          <p:cNvPr id="9" name="Picture 8">
            <a:extLst>
              <a:ext uri="{FF2B5EF4-FFF2-40B4-BE49-F238E27FC236}">
                <a16:creationId xmlns:a16="http://schemas.microsoft.com/office/drawing/2014/main" id="{25167EFC-165F-F3DD-B60B-AF779A9706C2}"/>
              </a:ext>
            </a:extLst>
          </p:cNvPr>
          <p:cNvPicPr>
            <a:picLocks noChangeAspect="1"/>
          </p:cNvPicPr>
          <p:nvPr/>
        </p:nvPicPr>
        <p:blipFill>
          <a:blip r:embed="rId3"/>
          <a:stretch>
            <a:fillRect/>
          </a:stretch>
        </p:blipFill>
        <p:spPr>
          <a:xfrm>
            <a:off x="953064" y="3953813"/>
            <a:ext cx="10694081" cy="2402537"/>
          </a:xfrm>
          <a:prstGeom prst="rect">
            <a:avLst/>
          </a:prstGeom>
        </p:spPr>
      </p:pic>
    </p:spTree>
    <p:extLst>
      <p:ext uri="{BB962C8B-B14F-4D97-AF65-F5344CB8AC3E}">
        <p14:creationId xmlns:p14="http://schemas.microsoft.com/office/powerpoint/2010/main" val="233500010"/>
      </p:ext>
    </p:extLst>
  </p:cSld>
  <p:clrMapOvr>
    <a:masterClrMapping/>
  </p:clrMapOvr>
  <mc:AlternateContent xmlns:mc="http://schemas.openxmlformats.org/markup-compatibility/2006" xmlns:p14="http://schemas.microsoft.com/office/powerpoint/2010/main">
    <mc:Choice Requires="p14">
      <p:transition spd="slow" p14:dur="2000" advTm="14123"/>
    </mc:Choice>
    <mc:Fallback xmlns="">
      <p:transition spd="slow" advTm="14123"/>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2C9F5B-AB1A-42D7-8E1D-DC05C2A228FF}"/>
              </a:ext>
            </a:extLst>
          </p:cNvPr>
          <p:cNvSpPr>
            <a:spLocks noGrp="1"/>
          </p:cNvSpPr>
          <p:nvPr>
            <p:ph type="ctrTitle"/>
          </p:nvPr>
        </p:nvSpPr>
        <p:spPr>
          <a:xfrm>
            <a:off x="832512" y="446415"/>
            <a:ext cx="10753356" cy="649457"/>
          </a:xfrm>
        </p:spPr>
        <p:txBody>
          <a:bodyPr vert="horz" lIns="91440" tIns="45720" rIns="91440" bIns="45720" rtlCol="0" anchor="ctr">
            <a:normAutofit/>
          </a:bodyPr>
          <a:lstStyle/>
          <a:p>
            <a:r>
              <a:rPr lang="en-US" sz="3600" dirty="0">
                <a:latin typeface="Times New Roman" panose="02020603050405020304" pitchFamily="18" charset="0"/>
                <a:cs typeface="Times New Roman" panose="02020603050405020304" pitchFamily="18" charset="0"/>
              </a:rPr>
              <a:t>Qualifications for Prayer</a:t>
            </a:r>
            <a:endParaRPr lang="en-US" sz="3600" kern="1200" dirty="0">
              <a:solidFill>
                <a:schemeClr val="tx1"/>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25</a:t>
            </a:fld>
            <a:endParaRPr lang="en-US"/>
          </a:p>
        </p:txBody>
      </p:sp>
      <p:sp>
        <p:nvSpPr>
          <p:cNvPr id="8" name="TextBox 7">
            <a:extLst>
              <a:ext uri="{FF2B5EF4-FFF2-40B4-BE49-F238E27FC236}">
                <a16:creationId xmlns:a16="http://schemas.microsoft.com/office/drawing/2014/main" id="{E3327833-BBFE-72CC-6643-9E724015157E}"/>
              </a:ext>
            </a:extLst>
          </p:cNvPr>
          <p:cNvSpPr txBox="1"/>
          <p:nvPr/>
        </p:nvSpPr>
        <p:spPr>
          <a:xfrm>
            <a:off x="832512" y="1108289"/>
            <a:ext cx="1052714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Trinitarian Formula</a:t>
            </a:r>
          </a:p>
        </p:txBody>
      </p:sp>
      <p:sp>
        <p:nvSpPr>
          <p:cNvPr id="6" name="TextBox 5">
            <a:extLst>
              <a:ext uri="{FF2B5EF4-FFF2-40B4-BE49-F238E27FC236}">
                <a16:creationId xmlns:a16="http://schemas.microsoft.com/office/drawing/2014/main" id="{23C3ECC1-B784-CB6F-6E51-3A841BC61FC5}"/>
              </a:ext>
            </a:extLst>
          </p:cNvPr>
          <p:cNvSpPr txBox="1"/>
          <p:nvPr/>
        </p:nvSpPr>
        <p:spPr>
          <a:xfrm>
            <a:off x="937846" y="2122815"/>
            <a:ext cx="10527148" cy="2353850"/>
          </a:xfrm>
          <a:prstGeom prst="rect">
            <a:avLst/>
          </a:prstGeom>
          <a:solidFill>
            <a:schemeClr val="bg1">
              <a:lumMod val="85000"/>
            </a:schemeClr>
          </a:solidFill>
        </p:spPr>
        <p:txBody>
          <a:bodyPr wrap="square" rtlCol="0">
            <a:spAutoFit/>
          </a:bodyPr>
          <a:lstStyle/>
          <a:p>
            <a:pPr marL="0" marR="0">
              <a:lnSpc>
                <a:spcPct val="150000"/>
              </a:lnSpc>
              <a:spcBef>
                <a:spcPts val="0"/>
              </a:spcBef>
              <a:spcAft>
                <a:spcPts val="0"/>
              </a:spcAft>
            </a:pPr>
            <a:r>
              <a:rPr lang="en-US" sz="2000" b="1" kern="0" dirty="0">
                <a:solidFill>
                  <a:srgbClr val="11111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Personal prayer</a:t>
            </a:r>
            <a:r>
              <a:rPr lang="en-US" sz="2000" kern="0" dirty="0">
                <a:solidFill>
                  <a:srgbClr val="11111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is an intimate conversation between an individual and the divine. It occurs in the quiet chambers of the heart, away from the bustling world. When we engage in personal prayer, we express our innermost thoughts, feelings, and desires directly to the divine presence. It’s a sacred space where we pour out our joys, sorrows, gratitude, and supplications. Personal prayer is deeply personal, unique to each person, and often unscripted.</a:t>
            </a:r>
            <a:endParaRPr lang="en-US" sz="20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33688385"/>
      </p:ext>
    </p:extLst>
  </p:cSld>
  <p:clrMapOvr>
    <a:masterClrMapping/>
  </p:clrMapOvr>
  <mc:AlternateContent xmlns:mc="http://schemas.openxmlformats.org/markup-compatibility/2006">
    <mc:Choice xmlns:p14="http://schemas.microsoft.com/office/powerpoint/2010/main" Requires="p14">
      <p:transition spd="slow" p14:dur="2000" advTm="14123"/>
    </mc:Choice>
    <mc:Fallback>
      <p:transition spd="slow" advTm="14123"/>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2C9F5B-AB1A-42D7-8E1D-DC05C2A228FF}"/>
              </a:ext>
            </a:extLst>
          </p:cNvPr>
          <p:cNvSpPr>
            <a:spLocks noGrp="1"/>
          </p:cNvSpPr>
          <p:nvPr>
            <p:ph type="ctrTitle"/>
          </p:nvPr>
        </p:nvSpPr>
        <p:spPr>
          <a:xfrm>
            <a:off x="832512" y="446415"/>
            <a:ext cx="10753356" cy="649457"/>
          </a:xfrm>
        </p:spPr>
        <p:txBody>
          <a:bodyPr vert="horz" lIns="91440" tIns="45720" rIns="91440" bIns="45720" rtlCol="0" anchor="ctr">
            <a:normAutofit/>
          </a:bodyPr>
          <a:lstStyle/>
          <a:p>
            <a:r>
              <a:rPr lang="en-US" sz="3600" dirty="0">
                <a:latin typeface="Times New Roman" panose="02020603050405020304" pitchFamily="18" charset="0"/>
                <a:cs typeface="Times New Roman" panose="02020603050405020304" pitchFamily="18" charset="0"/>
              </a:rPr>
              <a:t>Qualifications for Prayer</a:t>
            </a:r>
            <a:endParaRPr lang="en-US" sz="3600" kern="1200" dirty="0">
              <a:solidFill>
                <a:schemeClr val="tx1"/>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26</a:t>
            </a:fld>
            <a:endParaRPr lang="en-US"/>
          </a:p>
        </p:txBody>
      </p:sp>
      <p:sp>
        <p:nvSpPr>
          <p:cNvPr id="8" name="TextBox 7">
            <a:extLst>
              <a:ext uri="{FF2B5EF4-FFF2-40B4-BE49-F238E27FC236}">
                <a16:creationId xmlns:a16="http://schemas.microsoft.com/office/drawing/2014/main" id="{E3327833-BBFE-72CC-6643-9E724015157E}"/>
              </a:ext>
            </a:extLst>
          </p:cNvPr>
          <p:cNvSpPr txBox="1"/>
          <p:nvPr/>
        </p:nvSpPr>
        <p:spPr>
          <a:xfrm>
            <a:off x="832512" y="1108289"/>
            <a:ext cx="1052714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Trinitarian Formula</a:t>
            </a:r>
          </a:p>
        </p:txBody>
      </p:sp>
      <p:sp>
        <p:nvSpPr>
          <p:cNvPr id="6" name="TextBox 5">
            <a:extLst>
              <a:ext uri="{FF2B5EF4-FFF2-40B4-BE49-F238E27FC236}">
                <a16:creationId xmlns:a16="http://schemas.microsoft.com/office/drawing/2014/main" id="{23C3ECC1-B784-CB6F-6E51-3A841BC61FC5}"/>
              </a:ext>
            </a:extLst>
          </p:cNvPr>
          <p:cNvSpPr txBox="1"/>
          <p:nvPr/>
        </p:nvSpPr>
        <p:spPr>
          <a:xfrm>
            <a:off x="937846" y="2122815"/>
            <a:ext cx="10527148" cy="3341749"/>
          </a:xfrm>
          <a:prstGeom prst="rect">
            <a:avLst/>
          </a:prstGeom>
          <a:solidFill>
            <a:schemeClr val="bg1">
              <a:lumMod val="85000"/>
            </a:schemeClr>
          </a:solidFill>
        </p:spPr>
        <p:txBody>
          <a:bodyPr wrap="square" rtlCol="0">
            <a:spAutoFit/>
          </a:bodyPr>
          <a:lstStyle/>
          <a:p>
            <a:pPr marL="0" marR="0">
              <a:lnSpc>
                <a:spcPct val="107000"/>
              </a:lnSpc>
              <a:spcBef>
                <a:spcPts val="900"/>
              </a:spcBef>
              <a:spcAft>
                <a:spcPts val="0"/>
              </a:spcAft>
            </a:pPr>
            <a:r>
              <a:rPr lang="en-US" sz="2000" b="1" kern="0" dirty="0">
                <a:solidFill>
                  <a:srgbClr val="111111"/>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a:t>
            </a:r>
            <a:r>
              <a:rPr lang="en-US" sz="2000" b="1" kern="0" dirty="0">
                <a:solidFill>
                  <a:srgbClr val="11111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ommunal prayer</a:t>
            </a:r>
            <a:r>
              <a:rPr lang="en-US" sz="2000" kern="0" dirty="0">
                <a:solidFill>
                  <a:srgbClr val="11111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transcends the boundaries of individuality. It is a collective expression of faith, shared by a community of believers. Communal prayer includes liturgical rituals and acts of worship performed together. Here are the key differences:</a:t>
            </a:r>
            <a:endParaRPr lang="en-US" sz="20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tabLst>
                <a:tab pos="457200" algn="l"/>
              </a:tabLst>
            </a:pPr>
            <a:r>
              <a:rPr lang="en-US" sz="2000" b="1" kern="0" dirty="0">
                <a:solidFill>
                  <a:srgbClr val="11111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Nature</a:t>
            </a:r>
            <a:r>
              <a:rPr lang="en-US" sz="2000" kern="0" dirty="0">
                <a:solidFill>
                  <a:srgbClr val="11111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2000" b="1" kern="0" dirty="0">
                <a:solidFill>
                  <a:srgbClr val="11111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Personal Prayer</a:t>
            </a:r>
            <a:r>
              <a:rPr lang="en-US" sz="2000" kern="0" dirty="0">
                <a:solidFill>
                  <a:srgbClr val="11111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Intimate, individual, and spontaneous.</a:t>
            </a:r>
            <a:endParaRPr lang="en-US" sz="20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2000" b="1" kern="0" dirty="0">
                <a:solidFill>
                  <a:srgbClr val="11111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Communal Prayer</a:t>
            </a:r>
            <a:r>
              <a:rPr lang="en-US" sz="2000" kern="0" dirty="0">
                <a:solidFill>
                  <a:srgbClr val="11111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Shared, structured, and often guided by tradition.</a:t>
            </a:r>
            <a:endParaRPr lang="en-US" sz="20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tabLst>
                <a:tab pos="457200" algn="l"/>
              </a:tabLst>
            </a:pPr>
            <a:r>
              <a:rPr lang="en-US" sz="2000" b="1" kern="0" dirty="0">
                <a:solidFill>
                  <a:srgbClr val="11111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Participants</a:t>
            </a:r>
            <a:r>
              <a:rPr lang="en-US" sz="2000" kern="0" dirty="0">
                <a:solidFill>
                  <a:srgbClr val="11111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2000" b="1" kern="0" dirty="0">
                <a:solidFill>
                  <a:srgbClr val="11111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Personal Prayer</a:t>
            </a:r>
            <a:r>
              <a:rPr lang="en-US" sz="2000" kern="0" dirty="0">
                <a:solidFill>
                  <a:srgbClr val="11111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Involves one person connecting with the divine.</a:t>
            </a:r>
            <a:endParaRPr lang="en-US" sz="20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2000" b="1" kern="0" dirty="0">
                <a:solidFill>
                  <a:srgbClr val="11111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Communal Prayer</a:t>
            </a:r>
            <a:r>
              <a:rPr lang="en-US" sz="2000" kern="0" dirty="0">
                <a:solidFill>
                  <a:srgbClr val="11111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Involves a group of people praying together.</a:t>
            </a:r>
            <a:endParaRPr lang="en-US" sz="20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192331429"/>
      </p:ext>
    </p:extLst>
  </p:cSld>
  <p:clrMapOvr>
    <a:masterClrMapping/>
  </p:clrMapOvr>
  <mc:AlternateContent xmlns:mc="http://schemas.openxmlformats.org/markup-compatibility/2006">
    <mc:Choice xmlns:p14="http://schemas.microsoft.com/office/powerpoint/2010/main" Requires="p14">
      <p:transition spd="slow" p14:dur="2000" advTm="14123"/>
    </mc:Choice>
    <mc:Fallback>
      <p:transition spd="slow" advTm="14123"/>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2C9F5B-AB1A-42D7-8E1D-DC05C2A228FF}"/>
              </a:ext>
            </a:extLst>
          </p:cNvPr>
          <p:cNvSpPr>
            <a:spLocks noGrp="1"/>
          </p:cNvSpPr>
          <p:nvPr>
            <p:ph type="ctrTitle"/>
          </p:nvPr>
        </p:nvSpPr>
        <p:spPr>
          <a:xfrm>
            <a:off x="832512" y="446415"/>
            <a:ext cx="10753356" cy="649457"/>
          </a:xfrm>
        </p:spPr>
        <p:txBody>
          <a:bodyPr vert="horz" lIns="91440" tIns="45720" rIns="91440" bIns="45720" rtlCol="0" anchor="ctr">
            <a:normAutofit/>
          </a:bodyPr>
          <a:lstStyle/>
          <a:p>
            <a:r>
              <a:rPr lang="en-US" sz="3600" dirty="0">
                <a:latin typeface="Times New Roman" panose="02020603050405020304" pitchFamily="18" charset="0"/>
                <a:cs typeface="Times New Roman" panose="02020603050405020304" pitchFamily="18" charset="0"/>
              </a:rPr>
              <a:t>Qualifications for Prayer</a:t>
            </a:r>
            <a:endParaRPr lang="en-US" sz="3600" kern="1200" dirty="0">
              <a:solidFill>
                <a:schemeClr val="tx1"/>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27</a:t>
            </a:fld>
            <a:endParaRPr lang="en-US"/>
          </a:p>
        </p:txBody>
      </p:sp>
      <p:sp>
        <p:nvSpPr>
          <p:cNvPr id="8" name="TextBox 7">
            <a:extLst>
              <a:ext uri="{FF2B5EF4-FFF2-40B4-BE49-F238E27FC236}">
                <a16:creationId xmlns:a16="http://schemas.microsoft.com/office/drawing/2014/main" id="{E3327833-BBFE-72CC-6643-9E724015157E}"/>
              </a:ext>
            </a:extLst>
          </p:cNvPr>
          <p:cNvSpPr txBox="1"/>
          <p:nvPr/>
        </p:nvSpPr>
        <p:spPr>
          <a:xfrm>
            <a:off x="832512" y="1108289"/>
            <a:ext cx="1052714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Trinitarian Formula</a:t>
            </a:r>
          </a:p>
        </p:txBody>
      </p:sp>
      <p:sp>
        <p:nvSpPr>
          <p:cNvPr id="6" name="TextBox 5">
            <a:extLst>
              <a:ext uri="{FF2B5EF4-FFF2-40B4-BE49-F238E27FC236}">
                <a16:creationId xmlns:a16="http://schemas.microsoft.com/office/drawing/2014/main" id="{23C3ECC1-B784-CB6F-6E51-3A841BC61FC5}"/>
              </a:ext>
            </a:extLst>
          </p:cNvPr>
          <p:cNvSpPr txBox="1"/>
          <p:nvPr/>
        </p:nvSpPr>
        <p:spPr>
          <a:xfrm>
            <a:off x="937846" y="2122815"/>
            <a:ext cx="10527148" cy="3444341"/>
          </a:xfrm>
          <a:prstGeom prst="rect">
            <a:avLst/>
          </a:prstGeom>
          <a:solidFill>
            <a:schemeClr val="bg1">
              <a:lumMod val="85000"/>
            </a:schemeClr>
          </a:solidFill>
        </p:spPr>
        <p:txBody>
          <a:bodyPr wrap="square" rtlCol="0">
            <a:spAutoFit/>
          </a:bodyPr>
          <a:lstStyle/>
          <a:p>
            <a:pPr marL="342900" marR="0" lvl="0" indent="-342900">
              <a:lnSpc>
                <a:spcPct val="107000"/>
              </a:lnSpc>
              <a:spcBef>
                <a:spcPts val="0"/>
              </a:spcBef>
              <a:spcAft>
                <a:spcPts val="0"/>
              </a:spcAft>
              <a:tabLst>
                <a:tab pos="457200" algn="l"/>
              </a:tabLst>
            </a:pPr>
            <a:r>
              <a:rPr lang="en-US" sz="2000" b="1" kern="0" dirty="0">
                <a:solidFill>
                  <a:srgbClr val="11111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Setting</a:t>
            </a:r>
            <a:r>
              <a:rPr lang="en-US" sz="2000" kern="0" dirty="0">
                <a:solidFill>
                  <a:srgbClr val="11111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2000" b="1" kern="0" dirty="0">
                <a:solidFill>
                  <a:srgbClr val="11111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Personal Prayer</a:t>
            </a:r>
            <a:r>
              <a:rPr lang="en-US" sz="2000" kern="0" dirty="0">
                <a:solidFill>
                  <a:srgbClr val="11111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Can happen anywhere, even in solitude.</a:t>
            </a:r>
            <a:endParaRPr lang="en-US" sz="20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2000" b="1" kern="0" dirty="0">
                <a:solidFill>
                  <a:srgbClr val="11111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Communal Prayer</a:t>
            </a:r>
            <a:r>
              <a:rPr lang="en-US" sz="2000" kern="0" dirty="0">
                <a:solidFill>
                  <a:srgbClr val="11111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Often takes place in religious gatherings, churches, synagogues, mosques, or temples.</a:t>
            </a:r>
            <a:endParaRPr lang="en-US" sz="20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tabLst>
                <a:tab pos="457200" algn="l"/>
              </a:tabLst>
            </a:pPr>
            <a:r>
              <a:rPr lang="en-US" sz="2000" b="1" kern="0" dirty="0">
                <a:solidFill>
                  <a:srgbClr val="11111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Purpose</a:t>
            </a:r>
            <a:r>
              <a:rPr lang="en-US" sz="2000" kern="0" dirty="0">
                <a:solidFill>
                  <a:srgbClr val="11111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2000" b="1" kern="0" dirty="0">
                <a:solidFill>
                  <a:srgbClr val="11111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Personal Prayer</a:t>
            </a:r>
            <a:r>
              <a:rPr lang="en-US" sz="2000" kern="0" dirty="0">
                <a:solidFill>
                  <a:srgbClr val="11111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Reflects personal needs, emotions, and spiritual growth.</a:t>
            </a:r>
            <a:endParaRPr lang="en-US" sz="20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2000" b="1" kern="0" dirty="0">
                <a:solidFill>
                  <a:srgbClr val="11111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Communal Prayer</a:t>
            </a:r>
            <a:r>
              <a:rPr lang="en-US" sz="2000" kern="0" dirty="0">
                <a:solidFill>
                  <a:srgbClr val="11111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Serves the entire community, expressing shared faith and devotion.</a:t>
            </a:r>
            <a:endParaRPr lang="en-US" sz="20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tabLst>
                <a:tab pos="457200" algn="l"/>
              </a:tabLst>
            </a:pPr>
            <a:r>
              <a:rPr lang="en-US" sz="2000" b="1" kern="0" dirty="0">
                <a:solidFill>
                  <a:srgbClr val="11111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Examples</a:t>
            </a:r>
            <a:r>
              <a:rPr lang="en-US" sz="2000" kern="0" dirty="0">
                <a:solidFill>
                  <a:srgbClr val="11111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2000" b="1" kern="0" dirty="0">
                <a:solidFill>
                  <a:srgbClr val="11111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Personal Prayer</a:t>
            </a:r>
            <a:r>
              <a:rPr lang="en-US" sz="2000" kern="0" dirty="0">
                <a:solidFill>
                  <a:srgbClr val="11111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Silent meditation, spontaneous conversations with God, personal petitions</a:t>
            </a:r>
            <a:endParaRPr lang="en-US" sz="20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46379395"/>
      </p:ext>
    </p:extLst>
  </p:cSld>
  <p:clrMapOvr>
    <a:masterClrMapping/>
  </p:clrMapOvr>
  <mc:AlternateContent xmlns:mc="http://schemas.openxmlformats.org/markup-compatibility/2006">
    <mc:Choice xmlns:p14="http://schemas.microsoft.com/office/powerpoint/2010/main" Requires="p14">
      <p:transition spd="slow" p14:dur="2000" advTm="14123"/>
    </mc:Choice>
    <mc:Fallback>
      <p:transition spd="slow" advTm="14123"/>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2C9F5B-AB1A-42D7-8E1D-DC05C2A228FF}"/>
              </a:ext>
            </a:extLst>
          </p:cNvPr>
          <p:cNvSpPr>
            <a:spLocks noGrp="1"/>
          </p:cNvSpPr>
          <p:nvPr>
            <p:ph type="ctrTitle"/>
          </p:nvPr>
        </p:nvSpPr>
        <p:spPr>
          <a:xfrm>
            <a:off x="832512" y="446415"/>
            <a:ext cx="10753356" cy="649457"/>
          </a:xfrm>
        </p:spPr>
        <p:txBody>
          <a:bodyPr vert="horz" lIns="91440" tIns="45720" rIns="91440" bIns="45720" rtlCol="0" anchor="ctr">
            <a:normAutofit/>
          </a:bodyPr>
          <a:lstStyle/>
          <a:p>
            <a:r>
              <a:rPr lang="en-US" sz="3600" dirty="0">
                <a:latin typeface="Times New Roman" panose="02020603050405020304" pitchFamily="18" charset="0"/>
                <a:cs typeface="Times New Roman" panose="02020603050405020304" pitchFamily="18" charset="0"/>
              </a:rPr>
              <a:t>Qualifications for Prayer</a:t>
            </a:r>
            <a:endParaRPr lang="en-US" sz="3600" kern="1200" dirty="0">
              <a:solidFill>
                <a:schemeClr val="tx1"/>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28</a:t>
            </a:fld>
            <a:endParaRPr lang="en-US"/>
          </a:p>
        </p:txBody>
      </p:sp>
      <p:sp>
        <p:nvSpPr>
          <p:cNvPr id="8" name="TextBox 7">
            <a:extLst>
              <a:ext uri="{FF2B5EF4-FFF2-40B4-BE49-F238E27FC236}">
                <a16:creationId xmlns:a16="http://schemas.microsoft.com/office/drawing/2014/main" id="{E3327833-BBFE-72CC-6643-9E724015157E}"/>
              </a:ext>
            </a:extLst>
          </p:cNvPr>
          <p:cNvSpPr txBox="1"/>
          <p:nvPr/>
        </p:nvSpPr>
        <p:spPr>
          <a:xfrm>
            <a:off x="832512" y="1108289"/>
            <a:ext cx="1052714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Trinitarian Formula</a:t>
            </a:r>
          </a:p>
        </p:txBody>
      </p:sp>
      <p:sp>
        <p:nvSpPr>
          <p:cNvPr id="6" name="TextBox 5">
            <a:extLst>
              <a:ext uri="{FF2B5EF4-FFF2-40B4-BE49-F238E27FC236}">
                <a16:creationId xmlns:a16="http://schemas.microsoft.com/office/drawing/2014/main" id="{23C3ECC1-B784-CB6F-6E51-3A841BC61FC5}"/>
              </a:ext>
            </a:extLst>
          </p:cNvPr>
          <p:cNvSpPr txBox="1"/>
          <p:nvPr/>
        </p:nvSpPr>
        <p:spPr>
          <a:xfrm>
            <a:off x="937846" y="2122815"/>
            <a:ext cx="10527148" cy="1174296"/>
          </a:xfrm>
          <a:prstGeom prst="rect">
            <a:avLst/>
          </a:prstGeom>
          <a:solidFill>
            <a:schemeClr val="bg1">
              <a:lumMod val="85000"/>
            </a:schemeClr>
          </a:solidFill>
        </p:spPr>
        <p:txBody>
          <a:bodyPr wrap="square" rtlCol="0">
            <a:spAutoFit/>
          </a:bodyPr>
          <a:lstStyle/>
          <a:p>
            <a:pPr marL="0" marR="0">
              <a:lnSpc>
                <a:spcPct val="107000"/>
              </a:lnSpc>
              <a:spcBef>
                <a:spcPts val="0"/>
              </a:spcBef>
              <a:spcAft>
                <a:spcPts val="800"/>
              </a:spcAft>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Lord Jesus, grant us your Grace, grant us strength, grant us perseverance to do your will. Amen.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End of Spirituality IV</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237834"/>
      </p:ext>
    </p:extLst>
  </p:cSld>
  <p:clrMapOvr>
    <a:masterClrMapping/>
  </p:clrMapOvr>
  <mc:AlternateContent xmlns:mc="http://schemas.openxmlformats.org/markup-compatibility/2006">
    <mc:Choice xmlns:p14="http://schemas.microsoft.com/office/powerpoint/2010/main" Requires="p14">
      <p:transition spd="slow" p14:dur="2000" advTm="14123"/>
    </mc:Choice>
    <mc:Fallback>
      <p:transition spd="slow" advTm="1412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2C9F5B-AB1A-42D7-8E1D-DC05C2A228FF}"/>
              </a:ext>
            </a:extLst>
          </p:cNvPr>
          <p:cNvSpPr>
            <a:spLocks noGrp="1"/>
          </p:cNvSpPr>
          <p:nvPr>
            <p:ph type="ctrTitle"/>
          </p:nvPr>
        </p:nvSpPr>
        <p:spPr>
          <a:xfrm>
            <a:off x="630936" y="639520"/>
            <a:ext cx="3429000" cy="1719072"/>
          </a:xfrm>
          <a:solidFill>
            <a:schemeClr val="bg1">
              <a:lumMod val="95000"/>
            </a:schemeClr>
          </a:solidFill>
        </p:spPr>
        <p:txBody>
          <a:bodyPr vert="horz" lIns="91440" tIns="45720" rIns="91440" bIns="45720" rtlCol="0" anchor="b">
            <a:normAutofit/>
          </a:bodyPr>
          <a:lstStyle/>
          <a:p>
            <a:r>
              <a:rPr lang="en-US" sz="3200" kern="1200" dirty="0">
                <a:solidFill>
                  <a:schemeClr val="tx1"/>
                </a:solidFill>
                <a:latin typeface="Times New Roman" panose="02020603050405020304" pitchFamily="18" charset="0"/>
                <a:cs typeface="Times New Roman" panose="02020603050405020304" pitchFamily="18" charset="0"/>
              </a:rPr>
              <a:t>Qualifications for Prayer</a:t>
            </a:r>
          </a:p>
        </p:txBody>
      </p:sp>
      <p:sp>
        <p:nvSpPr>
          <p:cNvPr id="2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3327833-BBFE-72CC-6643-9E724015157E}"/>
              </a:ext>
            </a:extLst>
          </p:cNvPr>
          <p:cNvSpPr txBox="1"/>
          <p:nvPr/>
        </p:nvSpPr>
        <p:spPr>
          <a:xfrm>
            <a:off x="630936" y="2807208"/>
            <a:ext cx="3429000" cy="2022700"/>
          </a:xfrm>
          <a:prstGeom prst="rect">
            <a:avLst/>
          </a:prstGeom>
          <a:solidFill>
            <a:schemeClr val="bg1">
              <a:lumMod val="95000"/>
            </a:schemeClr>
          </a:solidFill>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Object of Prayer</a:t>
            </a:r>
          </a:p>
          <a:p>
            <a:pPr marL="800100" lvl="1"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Trinitarian Formula</a:t>
            </a:r>
          </a:p>
        </p:txBody>
      </p:sp>
      <p:pic>
        <p:nvPicPr>
          <p:cNvPr id="9" name="Picture 8">
            <a:extLst>
              <a:ext uri="{FF2B5EF4-FFF2-40B4-BE49-F238E27FC236}">
                <a16:creationId xmlns:a16="http://schemas.microsoft.com/office/drawing/2014/main" id="{733F6D09-165D-145C-3D01-4E280EF5362D}"/>
              </a:ext>
            </a:extLst>
          </p:cNvPr>
          <p:cNvPicPr>
            <a:picLocks noChangeAspect="1"/>
          </p:cNvPicPr>
          <p:nvPr/>
        </p:nvPicPr>
        <p:blipFill>
          <a:blip r:embed="rId2"/>
          <a:stretch>
            <a:fillRect/>
          </a:stretch>
        </p:blipFill>
        <p:spPr>
          <a:xfrm>
            <a:off x="4998724" y="640080"/>
            <a:ext cx="6214864" cy="5577840"/>
          </a:xfrm>
          <a:prstGeom prst="rect">
            <a:avLst/>
          </a:prstGeom>
          <a:solidFill>
            <a:schemeClr val="bg1">
              <a:lumMod val="95000"/>
            </a:schemeClr>
          </a:solidFill>
        </p:spPr>
      </p:pic>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457200" y="6356350"/>
            <a:ext cx="10316308" cy="365125"/>
          </a:xfrm>
        </p:spPr>
        <p:txBody>
          <a:bodyPr vert="horz" lIns="91440" tIns="45720" rIns="91440" bIns="45720" rtlCol="0" anchor="ctr">
            <a:normAutofit/>
          </a:bodyPr>
          <a:lstStyle/>
          <a:p>
            <a:pPr>
              <a:lnSpc>
                <a:spcPct val="90000"/>
              </a:lnSpc>
              <a:spcAft>
                <a:spcPts val="600"/>
              </a:spcAft>
            </a:pPr>
            <a:r>
              <a:rPr lang="en-US" sz="900" kern="1200" dirty="0">
                <a:solidFill>
                  <a:schemeClr val="tx1">
                    <a:tint val="75000"/>
                  </a:schemeClr>
                </a:solidFill>
                <a:latin typeface="+mn-lt"/>
                <a:ea typeface="+mn-ea"/>
                <a:cs typeface="+mn-cs"/>
              </a:rPr>
              <a:t>Buffalo-Pittsburgh Diocese PNCC                                                                                      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3</a:t>
            </a:fld>
            <a:endParaRPr lang="en-US"/>
          </a:p>
        </p:txBody>
      </p:sp>
    </p:spTree>
    <p:extLst>
      <p:ext uri="{BB962C8B-B14F-4D97-AF65-F5344CB8AC3E}">
        <p14:creationId xmlns:p14="http://schemas.microsoft.com/office/powerpoint/2010/main" val="500059023"/>
      </p:ext>
    </p:extLst>
  </p:cSld>
  <p:clrMapOvr>
    <a:masterClrMapping/>
  </p:clrMapOvr>
  <mc:AlternateContent xmlns:mc="http://schemas.openxmlformats.org/markup-compatibility/2006" xmlns:p14="http://schemas.microsoft.com/office/powerpoint/2010/main">
    <mc:Choice Requires="p14">
      <p:transition spd="slow" p14:dur="2000" advTm="14123"/>
    </mc:Choice>
    <mc:Fallback xmlns="">
      <p:transition spd="slow" advTm="1412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2C9F5B-AB1A-42D7-8E1D-DC05C2A228FF}"/>
              </a:ext>
            </a:extLst>
          </p:cNvPr>
          <p:cNvSpPr>
            <a:spLocks noGrp="1"/>
          </p:cNvSpPr>
          <p:nvPr>
            <p:ph type="ctrTitle"/>
          </p:nvPr>
        </p:nvSpPr>
        <p:spPr>
          <a:xfrm>
            <a:off x="832514" y="640081"/>
            <a:ext cx="10753356" cy="649457"/>
          </a:xfrm>
        </p:spPr>
        <p:txBody>
          <a:bodyPr vert="horz" lIns="91440" tIns="45720" rIns="91440" bIns="45720" rtlCol="0" anchor="ctr">
            <a:normAutofit/>
          </a:bodyPr>
          <a:lstStyle/>
          <a:p>
            <a:r>
              <a:rPr lang="en-US" sz="3600" dirty="0">
                <a:latin typeface="Times New Roman" panose="02020603050405020304" pitchFamily="18" charset="0"/>
                <a:cs typeface="Times New Roman" panose="02020603050405020304" pitchFamily="18" charset="0"/>
              </a:rPr>
              <a:t>Qualifications for Prayer</a:t>
            </a:r>
            <a:endParaRPr lang="en-US" sz="3600" kern="1200" dirty="0">
              <a:solidFill>
                <a:schemeClr val="tx1"/>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4</a:t>
            </a:fld>
            <a:endParaRPr lang="en-US"/>
          </a:p>
        </p:txBody>
      </p:sp>
      <p:sp>
        <p:nvSpPr>
          <p:cNvPr id="8" name="TextBox 7">
            <a:extLst>
              <a:ext uri="{FF2B5EF4-FFF2-40B4-BE49-F238E27FC236}">
                <a16:creationId xmlns:a16="http://schemas.microsoft.com/office/drawing/2014/main" id="{E3327833-BBFE-72CC-6643-9E724015157E}"/>
              </a:ext>
            </a:extLst>
          </p:cNvPr>
          <p:cNvSpPr txBox="1"/>
          <p:nvPr/>
        </p:nvSpPr>
        <p:spPr>
          <a:xfrm>
            <a:off x="1545921" y="2403231"/>
            <a:ext cx="9097108" cy="2611292"/>
          </a:xfrm>
          <a:prstGeom prst="rect">
            <a:avLst/>
          </a:prstGeom>
          <a:solidFill>
            <a:schemeClr val="bg1">
              <a:lumMod val="95000"/>
            </a:schemeClr>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Trinitarian Formula</a:t>
            </a:r>
          </a:p>
          <a:p>
            <a:pPr lvl="1">
              <a:lnSpc>
                <a:spcPct val="150000"/>
              </a:lnSpc>
            </a:pPr>
            <a:r>
              <a:rPr lang="en-US" sz="2400" i="0" dirty="0">
                <a:effectLst/>
                <a:highlight>
                  <a:srgbClr val="FFFFFF"/>
                </a:highlight>
                <a:latin typeface="Times New Roman" panose="02020603050405020304" pitchFamily="18" charset="0"/>
                <a:cs typeface="Times New Roman" panose="02020603050405020304" pitchFamily="18" charset="0"/>
              </a:rPr>
              <a:t>The Trinitarian formula is the phrase “in the name of the Father, and of the Son, and of the Holy Spirit” or words to that form and effect, referring to the three persons of the Christian Trinity. It is often followed by an “amen“.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6522893"/>
      </p:ext>
    </p:extLst>
  </p:cSld>
  <p:clrMapOvr>
    <a:masterClrMapping/>
  </p:clrMapOvr>
  <mc:AlternateContent xmlns:mc="http://schemas.openxmlformats.org/markup-compatibility/2006" xmlns:p14="http://schemas.microsoft.com/office/powerpoint/2010/main">
    <mc:Choice Requires="p14">
      <p:transition spd="slow" p14:dur="2000" advTm="14123"/>
    </mc:Choice>
    <mc:Fallback xmlns="">
      <p:transition spd="slow" advTm="1412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2C9F5B-AB1A-42D7-8E1D-DC05C2A228FF}"/>
              </a:ext>
            </a:extLst>
          </p:cNvPr>
          <p:cNvSpPr>
            <a:spLocks noGrp="1"/>
          </p:cNvSpPr>
          <p:nvPr>
            <p:ph type="ctrTitle"/>
          </p:nvPr>
        </p:nvSpPr>
        <p:spPr>
          <a:xfrm>
            <a:off x="832514" y="640081"/>
            <a:ext cx="10753356" cy="649457"/>
          </a:xfrm>
        </p:spPr>
        <p:txBody>
          <a:bodyPr vert="horz" lIns="91440" tIns="45720" rIns="91440" bIns="45720" rtlCol="0" anchor="ctr">
            <a:normAutofit/>
          </a:bodyPr>
          <a:lstStyle/>
          <a:p>
            <a:r>
              <a:rPr lang="en-US" sz="3600" dirty="0">
                <a:latin typeface="Times New Roman" panose="02020603050405020304" pitchFamily="18" charset="0"/>
                <a:cs typeface="Times New Roman" panose="02020603050405020304" pitchFamily="18" charset="0"/>
              </a:rPr>
              <a:t>Qualifications for Prayer</a:t>
            </a:r>
            <a:endParaRPr lang="en-US" sz="3600" kern="1200" dirty="0">
              <a:solidFill>
                <a:schemeClr val="tx1"/>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5</a:t>
            </a:fld>
            <a:endParaRPr lang="en-US"/>
          </a:p>
        </p:txBody>
      </p:sp>
      <p:sp>
        <p:nvSpPr>
          <p:cNvPr id="8" name="TextBox 7">
            <a:extLst>
              <a:ext uri="{FF2B5EF4-FFF2-40B4-BE49-F238E27FC236}">
                <a16:creationId xmlns:a16="http://schemas.microsoft.com/office/drawing/2014/main" id="{E3327833-BBFE-72CC-6643-9E724015157E}"/>
              </a:ext>
            </a:extLst>
          </p:cNvPr>
          <p:cNvSpPr txBox="1"/>
          <p:nvPr/>
        </p:nvSpPr>
        <p:spPr>
          <a:xfrm>
            <a:off x="832514" y="1542287"/>
            <a:ext cx="10527148" cy="4561313"/>
          </a:xfrm>
          <a:prstGeom prst="rect">
            <a:avLst/>
          </a:prstGeom>
          <a:solidFill>
            <a:schemeClr val="bg1">
              <a:lumMod val="95000"/>
            </a:schemeClr>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Trinitarian Formula</a:t>
            </a:r>
          </a:p>
          <a:p>
            <a:pPr algn="l" fontAlgn="base">
              <a:lnSpc>
                <a:spcPct val="150000"/>
              </a:lnSpc>
            </a:pPr>
            <a:r>
              <a:rPr lang="en-US" sz="2000" i="0" dirty="0">
                <a:effectLst/>
                <a:highlight>
                  <a:srgbClr val="FFFFFF"/>
                </a:highlight>
                <a:latin typeface="Times New Roman" panose="02020603050405020304" pitchFamily="18" charset="0"/>
                <a:cs typeface="Times New Roman" panose="02020603050405020304" pitchFamily="18" charset="0"/>
              </a:rPr>
              <a:t>Biblical origin</a:t>
            </a:r>
          </a:p>
          <a:p>
            <a:pPr algn="l" fontAlgn="base">
              <a:lnSpc>
                <a:spcPct val="150000"/>
              </a:lnSpc>
            </a:pPr>
            <a:r>
              <a:rPr lang="en-US" sz="2000" i="0" dirty="0">
                <a:effectLst/>
                <a:highlight>
                  <a:srgbClr val="FFFFFF"/>
                </a:highlight>
                <a:latin typeface="Times New Roman" panose="02020603050405020304" pitchFamily="18" charset="0"/>
                <a:cs typeface="Times New Roman" panose="02020603050405020304" pitchFamily="18" charset="0"/>
              </a:rPr>
              <a:t>These words are quoted from a command of the risen Jesus in the Great Commission: “Go, therefore, and make disciples of all nations, baptizing them in the name of the Father, and of the Son, and of the Holy Spirit” (Matthew 28:19); a small minority of other translations read, “</a:t>
            </a:r>
            <a:r>
              <a:rPr lang="en-US" sz="2000" i="1" dirty="0">
                <a:effectLst/>
                <a:highlight>
                  <a:srgbClr val="FFFFFF"/>
                </a:highlight>
                <a:latin typeface="Times New Roman" panose="02020603050405020304" pitchFamily="18" charset="0"/>
                <a:cs typeface="Times New Roman" panose="02020603050405020304" pitchFamily="18" charset="0"/>
              </a:rPr>
              <a:t>into</a:t>
            </a:r>
            <a:r>
              <a:rPr lang="en-US" sz="2000" i="0" dirty="0">
                <a:effectLst/>
                <a:highlight>
                  <a:srgbClr val="FFFFFF"/>
                </a:highlight>
                <a:latin typeface="Times New Roman" panose="02020603050405020304" pitchFamily="18" charset="0"/>
                <a:cs typeface="Times New Roman" panose="02020603050405020304" pitchFamily="18" charset="0"/>
              </a:rPr>
              <a:t> the name”.</a:t>
            </a:r>
          </a:p>
          <a:p>
            <a:pPr algn="l" fontAlgn="base">
              <a:lnSpc>
                <a:spcPct val="150000"/>
              </a:lnSpc>
            </a:pPr>
            <a:r>
              <a:rPr lang="en-US" sz="2000" i="0" dirty="0">
                <a:effectLst/>
                <a:highlight>
                  <a:srgbClr val="FFFFFF"/>
                </a:highlight>
                <a:latin typeface="Times New Roman" panose="02020603050405020304" pitchFamily="18" charset="0"/>
                <a:cs typeface="Times New Roman" panose="02020603050405020304" pitchFamily="18" charset="0"/>
              </a:rPr>
              <a:t>Whereas some have argued that Matthew 28:19 was an interpolation on account of its absence from the first few centuries of early Christian quotations, scholars largely accept the passage as authentic due to its supporting manuscript evidence and that it does appear to be quoted in the Didache (7:1-3) or at least reflected in the Didache as part of a common tradition from which both Matthew and the Didache emerged. </a:t>
            </a:r>
            <a:r>
              <a:rPr lang="en-US" sz="1200" i="1" dirty="0">
                <a:effectLst/>
                <a:highlight>
                  <a:srgbClr val="FFFFFF"/>
                </a:highlight>
                <a:latin typeface="Times New Roman" panose="02020603050405020304" pitchFamily="18" charset="0"/>
                <a:cs typeface="Times New Roman" panose="02020603050405020304" pitchFamily="18" charset="0"/>
              </a:rPr>
              <a:t>(https://slife.org/trinitarian-formula/)</a:t>
            </a:r>
          </a:p>
        </p:txBody>
      </p:sp>
    </p:spTree>
    <p:extLst>
      <p:ext uri="{BB962C8B-B14F-4D97-AF65-F5344CB8AC3E}">
        <p14:creationId xmlns:p14="http://schemas.microsoft.com/office/powerpoint/2010/main" val="3366760915"/>
      </p:ext>
    </p:extLst>
  </p:cSld>
  <p:clrMapOvr>
    <a:masterClrMapping/>
  </p:clrMapOvr>
  <mc:AlternateContent xmlns:mc="http://schemas.openxmlformats.org/markup-compatibility/2006" xmlns:p14="http://schemas.microsoft.com/office/powerpoint/2010/main">
    <mc:Choice Requires="p14">
      <p:transition spd="slow" p14:dur="2000" advTm="14123"/>
    </mc:Choice>
    <mc:Fallback xmlns="">
      <p:transition spd="slow" advTm="1412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2C9F5B-AB1A-42D7-8E1D-DC05C2A228FF}"/>
              </a:ext>
            </a:extLst>
          </p:cNvPr>
          <p:cNvSpPr>
            <a:spLocks noGrp="1"/>
          </p:cNvSpPr>
          <p:nvPr>
            <p:ph type="ctrTitle"/>
          </p:nvPr>
        </p:nvSpPr>
        <p:spPr>
          <a:xfrm>
            <a:off x="832512" y="446415"/>
            <a:ext cx="10753356" cy="649457"/>
          </a:xfrm>
        </p:spPr>
        <p:txBody>
          <a:bodyPr vert="horz" lIns="91440" tIns="45720" rIns="91440" bIns="45720" rtlCol="0" anchor="ctr">
            <a:normAutofit/>
          </a:bodyPr>
          <a:lstStyle/>
          <a:p>
            <a:r>
              <a:rPr lang="en-US" sz="3600" dirty="0">
                <a:latin typeface="Times New Roman" panose="02020603050405020304" pitchFamily="18" charset="0"/>
                <a:cs typeface="Times New Roman" panose="02020603050405020304" pitchFamily="18" charset="0"/>
              </a:rPr>
              <a:t>Qualifications for Prayer</a:t>
            </a:r>
            <a:endParaRPr lang="en-US" sz="3600" kern="1200" dirty="0">
              <a:solidFill>
                <a:schemeClr val="tx1"/>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6</a:t>
            </a:fld>
            <a:endParaRPr lang="en-US"/>
          </a:p>
        </p:txBody>
      </p:sp>
      <p:sp>
        <p:nvSpPr>
          <p:cNvPr id="8" name="TextBox 7">
            <a:extLst>
              <a:ext uri="{FF2B5EF4-FFF2-40B4-BE49-F238E27FC236}">
                <a16:creationId xmlns:a16="http://schemas.microsoft.com/office/drawing/2014/main" id="{E3327833-BBFE-72CC-6643-9E724015157E}"/>
              </a:ext>
            </a:extLst>
          </p:cNvPr>
          <p:cNvSpPr txBox="1"/>
          <p:nvPr/>
        </p:nvSpPr>
        <p:spPr>
          <a:xfrm>
            <a:off x="832512" y="1108289"/>
            <a:ext cx="1052714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Trinitarian Formula</a:t>
            </a:r>
          </a:p>
        </p:txBody>
      </p:sp>
      <p:pic>
        <p:nvPicPr>
          <p:cNvPr id="6" name="Picture 5">
            <a:extLst>
              <a:ext uri="{FF2B5EF4-FFF2-40B4-BE49-F238E27FC236}">
                <a16:creationId xmlns:a16="http://schemas.microsoft.com/office/drawing/2014/main" id="{AD2A558F-BB8B-0B59-2BCE-4E3A4BB5CF51}"/>
              </a:ext>
            </a:extLst>
          </p:cNvPr>
          <p:cNvPicPr>
            <a:picLocks noChangeAspect="1"/>
          </p:cNvPicPr>
          <p:nvPr/>
        </p:nvPicPr>
        <p:blipFill>
          <a:blip r:embed="rId2"/>
          <a:stretch>
            <a:fillRect/>
          </a:stretch>
        </p:blipFill>
        <p:spPr>
          <a:xfrm>
            <a:off x="2817469" y="1666035"/>
            <a:ext cx="6554012" cy="4594233"/>
          </a:xfrm>
          <a:prstGeom prst="rect">
            <a:avLst/>
          </a:prstGeom>
        </p:spPr>
      </p:pic>
    </p:spTree>
    <p:extLst>
      <p:ext uri="{BB962C8B-B14F-4D97-AF65-F5344CB8AC3E}">
        <p14:creationId xmlns:p14="http://schemas.microsoft.com/office/powerpoint/2010/main" val="430560780"/>
      </p:ext>
    </p:extLst>
  </p:cSld>
  <p:clrMapOvr>
    <a:masterClrMapping/>
  </p:clrMapOvr>
  <mc:AlternateContent xmlns:mc="http://schemas.openxmlformats.org/markup-compatibility/2006" xmlns:p14="http://schemas.microsoft.com/office/powerpoint/2010/main">
    <mc:Choice Requires="p14">
      <p:transition spd="slow" p14:dur="2000" advTm="14123"/>
    </mc:Choice>
    <mc:Fallback xmlns="">
      <p:transition spd="slow" advTm="1412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2C9F5B-AB1A-42D7-8E1D-DC05C2A228FF}"/>
              </a:ext>
            </a:extLst>
          </p:cNvPr>
          <p:cNvSpPr>
            <a:spLocks noGrp="1"/>
          </p:cNvSpPr>
          <p:nvPr>
            <p:ph type="ctrTitle"/>
          </p:nvPr>
        </p:nvSpPr>
        <p:spPr>
          <a:xfrm>
            <a:off x="832512" y="446415"/>
            <a:ext cx="10753356" cy="649457"/>
          </a:xfrm>
        </p:spPr>
        <p:txBody>
          <a:bodyPr vert="horz" lIns="91440" tIns="45720" rIns="91440" bIns="45720" rtlCol="0" anchor="ctr">
            <a:normAutofit/>
          </a:bodyPr>
          <a:lstStyle/>
          <a:p>
            <a:r>
              <a:rPr lang="en-US" sz="3600" dirty="0">
                <a:latin typeface="Times New Roman" panose="02020603050405020304" pitchFamily="18" charset="0"/>
                <a:cs typeface="Times New Roman" panose="02020603050405020304" pitchFamily="18" charset="0"/>
              </a:rPr>
              <a:t>Qualifications for Prayer</a:t>
            </a:r>
            <a:endParaRPr lang="en-US" sz="3600" kern="1200" dirty="0">
              <a:solidFill>
                <a:schemeClr val="tx1"/>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7</a:t>
            </a:fld>
            <a:endParaRPr lang="en-US"/>
          </a:p>
        </p:txBody>
      </p:sp>
      <p:sp>
        <p:nvSpPr>
          <p:cNvPr id="8" name="TextBox 7">
            <a:extLst>
              <a:ext uri="{FF2B5EF4-FFF2-40B4-BE49-F238E27FC236}">
                <a16:creationId xmlns:a16="http://schemas.microsoft.com/office/drawing/2014/main" id="{E3327833-BBFE-72CC-6643-9E724015157E}"/>
              </a:ext>
            </a:extLst>
          </p:cNvPr>
          <p:cNvSpPr txBox="1"/>
          <p:nvPr/>
        </p:nvSpPr>
        <p:spPr>
          <a:xfrm>
            <a:off x="832512" y="1108289"/>
            <a:ext cx="1052714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Trinitarian Formula</a:t>
            </a:r>
          </a:p>
        </p:txBody>
      </p:sp>
      <p:sp>
        <p:nvSpPr>
          <p:cNvPr id="3" name="TextBox 2">
            <a:extLst>
              <a:ext uri="{FF2B5EF4-FFF2-40B4-BE49-F238E27FC236}">
                <a16:creationId xmlns:a16="http://schemas.microsoft.com/office/drawing/2014/main" id="{7D66D6FB-50E7-C085-EAE5-85A3D65E1955}"/>
              </a:ext>
            </a:extLst>
          </p:cNvPr>
          <p:cNvSpPr txBox="1"/>
          <p:nvPr/>
        </p:nvSpPr>
        <p:spPr>
          <a:xfrm>
            <a:off x="832512" y="2133601"/>
            <a:ext cx="10527148" cy="3482364"/>
          </a:xfrm>
          <a:prstGeom prst="rect">
            <a:avLst/>
          </a:prstGeom>
          <a:solidFill>
            <a:schemeClr val="bg1">
              <a:lumMod val="95000"/>
            </a:schemeClr>
          </a:solidFill>
        </p:spPr>
        <p:txBody>
          <a:bodyPr wrap="square" rtlCol="0">
            <a:spAutoFit/>
          </a:bodyPr>
          <a:lstStyle/>
          <a:p>
            <a:pPr marL="0" marR="0" fontAlgn="base">
              <a:lnSpc>
                <a:spcPts val="1560"/>
              </a:lnSpc>
              <a:spcBef>
                <a:spcPts val="0"/>
              </a:spcBef>
              <a:spcAft>
                <a:spcPts val="0"/>
              </a:spcAft>
            </a:pPr>
            <a:r>
              <a:rPr lang="en-US" sz="1800" b="1" kern="0" spc="-55"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Use in baptism</a:t>
            </a:r>
            <a:endParaRPr lang="en-US"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0" marR="0" fontAlgn="base">
              <a:lnSpc>
                <a:spcPct val="150000"/>
              </a:lnSpc>
              <a:spcBef>
                <a:spcPts val="0"/>
              </a:spcBef>
              <a:spcAft>
                <a:spcPts val="0"/>
              </a:spcAft>
            </a:pPr>
            <a:r>
              <a:rPr lang="en-US" sz="20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According to the doctrines of Roman Catholicism, Oriental Orthodoxy, Eastern Orthodoxy, and most forms of Protestantism, such as Lutheranism and Anglicanism, a baptism is not valid if the Trinitarian formula is not used in the administration of that sacrament. Consequently, they may not recognize religious communities that baptize without this formula – </a:t>
            </a:r>
            <a:r>
              <a:rPr lang="en-US" sz="2000" i="1"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e.g. </a:t>
            </a:r>
            <a:r>
              <a:rPr lang="en-US" sz="20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Unitarians, </a:t>
            </a:r>
            <a:r>
              <a:rPr lang="en-US" sz="20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Branhamists</a:t>
            </a:r>
            <a:r>
              <a:rPr lang="en-US" sz="20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Frankists</a:t>
            </a:r>
            <a:r>
              <a:rPr lang="en-US" sz="20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Jehovah’s Witnesses, and Oneness Pentecostals, all of whom deny the Trinity – as Christian religions. This is also the case with baptisms within The Church of Jesus Christ of Latter-day Saints (LDS church). </a:t>
            </a:r>
            <a:r>
              <a:rPr lang="en-US" sz="1200" i="1"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(https://slife.org/trinitarian-formula/)</a:t>
            </a:r>
            <a:endParaRPr lang="en-US" sz="1200" i="1"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09064217"/>
      </p:ext>
    </p:extLst>
  </p:cSld>
  <p:clrMapOvr>
    <a:masterClrMapping/>
  </p:clrMapOvr>
  <mc:AlternateContent xmlns:mc="http://schemas.openxmlformats.org/markup-compatibility/2006" xmlns:p14="http://schemas.microsoft.com/office/powerpoint/2010/main">
    <mc:Choice Requires="p14">
      <p:transition spd="slow" p14:dur="2000" advTm="14123"/>
    </mc:Choice>
    <mc:Fallback xmlns="">
      <p:transition spd="slow" advTm="1412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2C9F5B-AB1A-42D7-8E1D-DC05C2A228FF}"/>
              </a:ext>
            </a:extLst>
          </p:cNvPr>
          <p:cNvSpPr>
            <a:spLocks noGrp="1"/>
          </p:cNvSpPr>
          <p:nvPr>
            <p:ph type="ctrTitle"/>
          </p:nvPr>
        </p:nvSpPr>
        <p:spPr>
          <a:xfrm>
            <a:off x="832512" y="446415"/>
            <a:ext cx="10753356" cy="649457"/>
          </a:xfrm>
        </p:spPr>
        <p:txBody>
          <a:bodyPr vert="horz" lIns="91440" tIns="45720" rIns="91440" bIns="45720" rtlCol="0" anchor="ctr">
            <a:normAutofit/>
          </a:bodyPr>
          <a:lstStyle/>
          <a:p>
            <a:r>
              <a:rPr lang="en-US" sz="3600" dirty="0">
                <a:latin typeface="Times New Roman" panose="02020603050405020304" pitchFamily="18" charset="0"/>
                <a:cs typeface="Times New Roman" panose="02020603050405020304" pitchFamily="18" charset="0"/>
              </a:rPr>
              <a:t>Qualifications for Prayer</a:t>
            </a:r>
            <a:endParaRPr lang="en-US" sz="3600" kern="1200" dirty="0">
              <a:solidFill>
                <a:schemeClr val="tx1"/>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8</a:t>
            </a:fld>
            <a:endParaRPr lang="en-US"/>
          </a:p>
        </p:txBody>
      </p:sp>
      <p:sp>
        <p:nvSpPr>
          <p:cNvPr id="8" name="TextBox 7">
            <a:extLst>
              <a:ext uri="{FF2B5EF4-FFF2-40B4-BE49-F238E27FC236}">
                <a16:creationId xmlns:a16="http://schemas.microsoft.com/office/drawing/2014/main" id="{E3327833-BBFE-72CC-6643-9E724015157E}"/>
              </a:ext>
            </a:extLst>
          </p:cNvPr>
          <p:cNvSpPr txBox="1"/>
          <p:nvPr/>
        </p:nvSpPr>
        <p:spPr>
          <a:xfrm>
            <a:off x="832512" y="1108289"/>
            <a:ext cx="1052714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Trinitarian Formula</a:t>
            </a:r>
          </a:p>
        </p:txBody>
      </p:sp>
      <p:sp>
        <p:nvSpPr>
          <p:cNvPr id="3" name="TextBox 2">
            <a:extLst>
              <a:ext uri="{FF2B5EF4-FFF2-40B4-BE49-F238E27FC236}">
                <a16:creationId xmlns:a16="http://schemas.microsoft.com/office/drawing/2014/main" id="{7D66D6FB-50E7-C085-EAE5-85A3D65E1955}"/>
              </a:ext>
            </a:extLst>
          </p:cNvPr>
          <p:cNvSpPr txBox="1"/>
          <p:nvPr/>
        </p:nvSpPr>
        <p:spPr>
          <a:xfrm>
            <a:off x="832512" y="2067195"/>
            <a:ext cx="10527148" cy="3317831"/>
          </a:xfrm>
          <a:prstGeom prst="rect">
            <a:avLst/>
          </a:prstGeom>
          <a:solidFill>
            <a:schemeClr val="bg1">
              <a:lumMod val="95000"/>
            </a:schemeClr>
          </a:solidFill>
        </p:spPr>
        <p:txBody>
          <a:bodyPr wrap="square" rtlCol="0">
            <a:spAutoFit/>
          </a:bodyPr>
          <a:lstStyle/>
          <a:p>
            <a:pPr marL="0" marR="0" fontAlgn="base">
              <a:lnSpc>
                <a:spcPts val="1560"/>
              </a:lnSpc>
              <a:spcBef>
                <a:spcPts val="0"/>
              </a:spcBef>
              <a:spcAft>
                <a:spcPts val="0"/>
              </a:spcAft>
            </a:pPr>
            <a:r>
              <a:rPr lang="en-US" sz="1800" b="1" kern="0" spc="-55"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Use in baptism</a:t>
            </a:r>
            <a:endParaRPr lang="en-US"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0" marR="0" fontAlgn="base">
              <a:lnSpc>
                <a:spcPct val="150000"/>
              </a:lnSpc>
              <a:spcBef>
                <a:spcPts val="0"/>
              </a:spcBef>
              <a:spcAft>
                <a:spcPts val="0"/>
              </a:spcAft>
            </a:pPr>
            <a:r>
              <a:rPr lang="en-US" sz="20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Although LDS members baptize with the same Trinitarian formula, they reject the Nicene Trinitarian conception and regard the three persons of the Trinity as being distinct personages united not in substance, but in dominion and purpose. Other faiths (</a:t>
            </a:r>
            <a:r>
              <a:rPr lang="en-US" sz="20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Frankists</a:t>
            </a:r>
            <a:r>
              <a:rPr lang="en-US" sz="20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Oneness Pentecostals and </a:t>
            </a:r>
            <a:r>
              <a:rPr lang="en-US" sz="20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Branhamists</a:t>
            </a:r>
            <a:r>
              <a:rPr lang="en-US" sz="20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in particular) use the formula “In the name of Jesus Christ” (based on Acts 2:38) for baptism, and in turn re-baptize converts who were first baptized under the Trinitarian formula, sometimes claiming that such persons would not have been previously aware that “Jesus is the Lord”.</a:t>
            </a:r>
          </a:p>
          <a:p>
            <a:pPr marL="0" marR="0" fontAlgn="base">
              <a:lnSpc>
                <a:spcPct val="150000"/>
              </a:lnSpc>
              <a:spcBef>
                <a:spcPts val="0"/>
              </a:spcBef>
              <a:spcAft>
                <a:spcPts val="0"/>
              </a:spcAft>
            </a:pPr>
            <a:r>
              <a:rPr lang="en-US" sz="1200" i="1"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(https://slife.org/trinitarian-formula/)</a:t>
            </a:r>
          </a:p>
        </p:txBody>
      </p:sp>
    </p:spTree>
    <p:extLst>
      <p:ext uri="{BB962C8B-B14F-4D97-AF65-F5344CB8AC3E}">
        <p14:creationId xmlns:p14="http://schemas.microsoft.com/office/powerpoint/2010/main" val="2013378353"/>
      </p:ext>
    </p:extLst>
  </p:cSld>
  <p:clrMapOvr>
    <a:masterClrMapping/>
  </p:clrMapOvr>
  <mc:AlternateContent xmlns:mc="http://schemas.openxmlformats.org/markup-compatibility/2006" xmlns:p14="http://schemas.microsoft.com/office/powerpoint/2010/main">
    <mc:Choice Requires="p14">
      <p:transition spd="slow" p14:dur="2000" advTm="14123"/>
    </mc:Choice>
    <mc:Fallback xmlns="">
      <p:transition spd="slow" advTm="1412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2C9F5B-AB1A-42D7-8E1D-DC05C2A228FF}"/>
              </a:ext>
            </a:extLst>
          </p:cNvPr>
          <p:cNvSpPr>
            <a:spLocks noGrp="1"/>
          </p:cNvSpPr>
          <p:nvPr>
            <p:ph type="ctrTitle"/>
          </p:nvPr>
        </p:nvSpPr>
        <p:spPr>
          <a:xfrm>
            <a:off x="832512" y="446415"/>
            <a:ext cx="10753356" cy="649457"/>
          </a:xfrm>
        </p:spPr>
        <p:txBody>
          <a:bodyPr vert="horz" lIns="91440" tIns="45720" rIns="91440" bIns="45720" rtlCol="0" anchor="ctr">
            <a:normAutofit/>
          </a:bodyPr>
          <a:lstStyle/>
          <a:p>
            <a:r>
              <a:rPr lang="en-US" sz="3600" dirty="0">
                <a:latin typeface="Times New Roman" panose="02020603050405020304" pitchFamily="18" charset="0"/>
                <a:cs typeface="Times New Roman" panose="02020603050405020304" pitchFamily="18" charset="0"/>
              </a:rPr>
              <a:t>Qualifications for Prayer</a:t>
            </a:r>
            <a:endParaRPr lang="en-US" sz="3600" kern="1200" dirty="0">
              <a:solidFill>
                <a:schemeClr val="tx1"/>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9</a:t>
            </a:fld>
            <a:endParaRPr lang="en-US"/>
          </a:p>
        </p:txBody>
      </p:sp>
      <p:sp>
        <p:nvSpPr>
          <p:cNvPr id="8" name="TextBox 7">
            <a:extLst>
              <a:ext uri="{FF2B5EF4-FFF2-40B4-BE49-F238E27FC236}">
                <a16:creationId xmlns:a16="http://schemas.microsoft.com/office/drawing/2014/main" id="{E3327833-BBFE-72CC-6643-9E724015157E}"/>
              </a:ext>
            </a:extLst>
          </p:cNvPr>
          <p:cNvSpPr txBox="1"/>
          <p:nvPr/>
        </p:nvSpPr>
        <p:spPr>
          <a:xfrm>
            <a:off x="832512" y="1108289"/>
            <a:ext cx="1052714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Trinitarian Formula</a:t>
            </a:r>
          </a:p>
        </p:txBody>
      </p:sp>
      <p:sp>
        <p:nvSpPr>
          <p:cNvPr id="3" name="TextBox 2">
            <a:extLst>
              <a:ext uri="{FF2B5EF4-FFF2-40B4-BE49-F238E27FC236}">
                <a16:creationId xmlns:a16="http://schemas.microsoft.com/office/drawing/2014/main" id="{7D66D6FB-50E7-C085-EAE5-85A3D65E1955}"/>
              </a:ext>
            </a:extLst>
          </p:cNvPr>
          <p:cNvSpPr txBox="1"/>
          <p:nvPr/>
        </p:nvSpPr>
        <p:spPr>
          <a:xfrm>
            <a:off x="832512" y="2067195"/>
            <a:ext cx="10527148" cy="2289473"/>
          </a:xfrm>
          <a:prstGeom prst="rect">
            <a:avLst/>
          </a:prstGeom>
          <a:solidFill>
            <a:schemeClr val="bg1">
              <a:lumMod val="95000"/>
            </a:schemeClr>
          </a:solidFill>
        </p:spPr>
        <p:txBody>
          <a:bodyPr wrap="square" rtlCol="0">
            <a:spAutoFit/>
          </a:bodyPr>
          <a:lstStyle/>
          <a:p>
            <a:pPr marL="0" marR="0" fontAlgn="base">
              <a:lnSpc>
                <a:spcPts val="1560"/>
              </a:lnSpc>
              <a:spcBef>
                <a:spcPts val="0"/>
              </a:spcBef>
              <a:spcAft>
                <a:spcPts val="0"/>
              </a:spcAft>
            </a:pPr>
            <a:r>
              <a:rPr lang="en-US" sz="1800" b="1" kern="0" spc="-55"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Use in baptism</a:t>
            </a:r>
          </a:p>
          <a:p>
            <a:pPr marL="0" marR="0" fontAlgn="base">
              <a:lnSpc>
                <a:spcPts val="1560"/>
              </a:lnSpc>
              <a:spcBef>
                <a:spcPts val="0"/>
              </a:spcBef>
              <a:spcAft>
                <a:spcPts val="0"/>
              </a:spcAft>
            </a:pPr>
            <a:endParaRPr lang="en-US"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0" marR="0" fontAlgn="base">
              <a:lnSpc>
                <a:spcPct val="107000"/>
              </a:lnSpc>
              <a:spcBef>
                <a:spcPts val="0"/>
              </a:spcBef>
              <a:spcAft>
                <a:spcPts val="1200"/>
              </a:spcAft>
            </a:pPr>
            <a:r>
              <a:rPr lang="en-US" sz="20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Likewise, converts to Trinitarian denominations from Mormonism and other nontrinitarian denominations have to be baptized in the name of the (Nicene) Trinity.</a:t>
            </a:r>
            <a:endParaRPr lang="en-US" sz="20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0" marR="0" fontAlgn="base">
              <a:lnSpc>
                <a:spcPct val="107000"/>
              </a:lnSpc>
              <a:spcBef>
                <a:spcPts val="0"/>
              </a:spcBef>
              <a:spcAft>
                <a:spcPts val="1200"/>
              </a:spcAft>
            </a:pPr>
            <a:r>
              <a:rPr lang="en-US" sz="20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Baptism according to the Trinitarian formula, which is done in most mainstream Christianity, is seen as being a basis for Christian ecumenism, the concept of unity amongst Christians belonging to different Christian denominations. </a:t>
            </a:r>
            <a:r>
              <a:rPr lang="en-US" sz="1200" i="1"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(https://slife.org/trinitarian-formula/)</a:t>
            </a:r>
            <a:endParaRPr lang="en-US" sz="12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58931285"/>
      </p:ext>
    </p:extLst>
  </p:cSld>
  <p:clrMapOvr>
    <a:masterClrMapping/>
  </p:clrMapOvr>
  <mc:AlternateContent xmlns:mc="http://schemas.openxmlformats.org/markup-compatibility/2006" xmlns:p14="http://schemas.microsoft.com/office/powerpoint/2010/main">
    <mc:Choice Requires="p14">
      <p:transition spd="slow" p14:dur="2000" advTm="14123"/>
    </mc:Choice>
    <mc:Fallback xmlns="">
      <p:transition spd="slow" advTm="14123"/>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7922</TotalTime>
  <Words>2115</Words>
  <Application>Microsoft Office PowerPoint</Application>
  <PresentationFormat>Widescreen</PresentationFormat>
  <Paragraphs>164</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Aptos</vt:lpstr>
      <vt:lpstr>Arial</vt:lpstr>
      <vt:lpstr>Calibri</vt:lpstr>
      <vt:lpstr>Calibri Light</vt:lpstr>
      <vt:lpstr>Courier New</vt:lpstr>
      <vt:lpstr>Times New Roman</vt:lpstr>
      <vt:lpstr>Office Theme</vt:lpstr>
      <vt:lpstr>Qualifications for Prayer  Spirituality IV</vt:lpstr>
      <vt:lpstr>Qualifications for Prayer</vt:lpstr>
      <vt:lpstr>Qualifications for Prayer</vt:lpstr>
      <vt:lpstr>Qualifications for Prayer</vt:lpstr>
      <vt:lpstr>Qualifications for Prayer</vt:lpstr>
      <vt:lpstr>Qualifications for Prayer</vt:lpstr>
      <vt:lpstr>Qualifications for Prayer</vt:lpstr>
      <vt:lpstr>Qualifications for Prayer</vt:lpstr>
      <vt:lpstr>Qualifications for Prayer</vt:lpstr>
      <vt:lpstr>Qualifications for Prayer</vt:lpstr>
      <vt:lpstr>Qualifications for Prayer</vt:lpstr>
      <vt:lpstr>Qualifications for Prayer</vt:lpstr>
      <vt:lpstr>Qualifications for Prayer</vt:lpstr>
      <vt:lpstr>Qualifications for Prayer</vt:lpstr>
      <vt:lpstr>Qualifications for Prayer</vt:lpstr>
      <vt:lpstr>Qualifications for Prayer</vt:lpstr>
      <vt:lpstr>Qualifications for Prayer</vt:lpstr>
      <vt:lpstr>Qualifications for Prayer</vt:lpstr>
      <vt:lpstr>Qualifications for Prayer</vt:lpstr>
      <vt:lpstr>Qualifications for Prayer</vt:lpstr>
      <vt:lpstr>Qualifications for Prayer</vt:lpstr>
      <vt:lpstr>Qualifications for Prayer</vt:lpstr>
      <vt:lpstr>Qualifications for Prayer</vt:lpstr>
      <vt:lpstr>Qualifications for Prayer</vt:lpstr>
      <vt:lpstr>Qualifications for Prayer</vt:lpstr>
      <vt:lpstr>Qualifications for Prayer</vt:lpstr>
      <vt:lpstr>Qualifications for Prayer</vt:lpstr>
      <vt:lpstr>Qualifications for Prayer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Donald Seekins</dc:creator>
  <cp:lastModifiedBy>Donald Seekins</cp:lastModifiedBy>
  <cp:revision>170</cp:revision>
  <dcterms:created xsi:type="dcterms:W3CDTF">2022-03-16T16:55:25Z</dcterms:created>
  <dcterms:modified xsi:type="dcterms:W3CDTF">2024-04-09T22:47:10Z</dcterms:modified>
</cp:coreProperties>
</file>