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63" r:id="rId4"/>
    <p:sldId id="266" r:id="rId5"/>
    <p:sldId id="267" r:id="rId6"/>
    <p:sldId id="270" r:id="rId7"/>
    <p:sldId id="271" r:id="rId8"/>
    <p:sldId id="272" r:id="rId9"/>
    <p:sldId id="273" r:id="rId10"/>
    <p:sldId id="274" r:id="rId11"/>
    <p:sldId id="275" r:id="rId12"/>
    <p:sldId id="276" r:id="rId13"/>
    <p:sldId id="279" r:id="rId14"/>
    <p:sldId id="280" r:id="rId15"/>
    <p:sldId id="277" r:id="rId16"/>
    <p:sldId id="281" r:id="rId17"/>
    <p:sldId id="282" r:id="rId18"/>
    <p:sldId id="278" r:id="rId19"/>
    <p:sldId id="283" r:id="rId20"/>
    <p:sldId id="28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201" autoAdjust="0"/>
  </p:normalViewPr>
  <p:slideViewPr>
    <p:cSldViewPr snapToGrid="0">
      <p:cViewPr varScale="1">
        <p:scale>
          <a:sx n="82" d="100"/>
          <a:sy n="82" d="100"/>
        </p:scale>
        <p:origin x="894"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33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177A3A-1504-4554-B224-709CA8E0B5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47FE5E4-7D7F-44DF-89C3-EC22C7AD69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CD1BD5-699B-49C0-846E-502E88937216}" type="datetimeFigureOut">
              <a:rPr lang="en-US" smtClean="0"/>
              <a:t>3/28/2024</a:t>
            </a:fld>
            <a:endParaRPr lang="en-US"/>
          </a:p>
        </p:txBody>
      </p:sp>
      <p:sp>
        <p:nvSpPr>
          <p:cNvPr id="4" name="Footer Placeholder 3">
            <a:extLst>
              <a:ext uri="{FF2B5EF4-FFF2-40B4-BE49-F238E27FC236}">
                <a16:creationId xmlns:a16="http://schemas.microsoft.com/office/drawing/2014/main" id="{72AF332C-FB21-4EE3-86C2-B265DDCBE7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4CBD9F-7813-4E7D-A2F0-984F63C8B8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739F22-EE47-411C-9B46-92F99A185DE0}" type="slidenum">
              <a:rPr lang="en-US" smtClean="0"/>
              <a:t>‹#›</a:t>
            </a:fld>
            <a:endParaRPr lang="en-US"/>
          </a:p>
        </p:txBody>
      </p:sp>
    </p:spTree>
    <p:extLst>
      <p:ext uri="{BB962C8B-B14F-4D97-AF65-F5344CB8AC3E}">
        <p14:creationId xmlns:p14="http://schemas.microsoft.com/office/powerpoint/2010/main" val="2067451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AA810-EB0B-4CA3-8056-BF6C6A6C7757}" type="datetimeFigureOut">
              <a:rPr lang="en-US" smtClean="0"/>
              <a:t>3/28/2024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2F502-55F3-4095-85C6-B665DB1F9371}" type="slidenum">
              <a:rPr lang="en-US" smtClean="0"/>
              <a:t>‹#›</a:t>
            </a:fld>
            <a:endParaRPr lang="en-US"/>
          </a:p>
        </p:txBody>
      </p:sp>
    </p:spTree>
    <p:extLst>
      <p:ext uri="{BB962C8B-B14F-4D97-AF65-F5344CB8AC3E}">
        <p14:creationId xmlns:p14="http://schemas.microsoft.com/office/powerpoint/2010/main" val="147279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93301-8267-4F2F-8B3B-F5B98286CC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E873E6-41A8-4938-B639-6471FB17BB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51A482-4D4F-4C52-9938-03387524773F}"/>
              </a:ext>
            </a:extLst>
          </p:cNvPr>
          <p:cNvSpPr>
            <a:spLocks noGrp="1"/>
          </p:cNvSpPr>
          <p:nvPr>
            <p:ph type="dt" sz="half" idx="10"/>
          </p:nvPr>
        </p:nvSpPr>
        <p:spPr/>
        <p:txBody>
          <a:bodyPr/>
          <a:lstStyle/>
          <a:p>
            <a:fld id="{B3840A91-3166-46B9-B0AB-A10F5590DC8B}" type="datetime1">
              <a:rPr lang="en-US" smtClean="0"/>
              <a:t>3/28/2024</a:t>
            </a:fld>
            <a:endParaRPr lang="en-US"/>
          </a:p>
        </p:txBody>
      </p:sp>
      <p:sp>
        <p:nvSpPr>
          <p:cNvPr id="5" name="Footer Placeholder 4">
            <a:extLst>
              <a:ext uri="{FF2B5EF4-FFF2-40B4-BE49-F238E27FC236}">
                <a16:creationId xmlns:a16="http://schemas.microsoft.com/office/drawing/2014/main" id="{4FB9CAE6-FC91-4BBA-96A1-0CBC70CF0007}"/>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EE7A6F76-F68A-4770-A645-8E0947DE20B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29769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3DFB-F4FB-49D6-8153-D3A35755E8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6F04FC-CDCE-44FD-8228-9045836E2F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F2FD1-9EC8-4841-BBAF-D44EC469E234}"/>
              </a:ext>
            </a:extLst>
          </p:cNvPr>
          <p:cNvSpPr>
            <a:spLocks noGrp="1"/>
          </p:cNvSpPr>
          <p:nvPr>
            <p:ph type="dt" sz="half" idx="10"/>
          </p:nvPr>
        </p:nvSpPr>
        <p:spPr/>
        <p:txBody>
          <a:bodyPr/>
          <a:lstStyle/>
          <a:p>
            <a:fld id="{F1643F8A-8EA6-4292-A93C-45A1D728A0A0}" type="datetime1">
              <a:rPr lang="en-US" smtClean="0"/>
              <a:t>3/28/2024</a:t>
            </a:fld>
            <a:endParaRPr lang="en-US"/>
          </a:p>
        </p:txBody>
      </p:sp>
      <p:sp>
        <p:nvSpPr>
          <p:cNvPr id="5" name="Footer Placeholder 4">
            <a:extLst>
              <a:ext uri="{FF2B5EF4-FFF2-40B4-BE49-F238E27FC236}">
                <a16:creationId xmlns:a16="http://schemas.microsoft.com/office/drawing/2014/main" id="{04668410-F061-47AC-BF38-C01E2EFE75F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B11C205B-95AC-4213-B5F9-E5D47EB2287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42191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924328-3CB3-4108-B5DD-4F9223E298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B75817-69E7-4268-B970-659FF410B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A67143-F686-45A1-BC0A-BE5B2A62990F}"/>
              </a:ext>
            </a:extLst>
          </p:cNvPr>
          <p:cNvSpPr>
            <a:spLocks noGrp="1"/>
          </p:cNvSpPr>
          <p:nvPr>
            <p:ph type="dt" sz="half" idx="10"/>
          </p:nvPr>
        </p:nvSpPr>
        <p:spPr/>
        <p:txBody>
          <a:bodyPr/>
          <a:lstStyle/>
          <a:p>
            <a:fld id="{A36E060A-73C3-4B3A-A6DD-A4E99FB0C64C}" type="datetime1">
              <a:rPr lang="en-US" smtClean="0"/>
              <a:t>3/28/2024</a:t>
            </a:fld>
            <a:endParaRPr lang="en-US"/>
          </a:p>
        </p:txBody>
      </p:sp>
      <p:sp>
        <p:nvSpPr>
          <p:cNvPr id="5" name="Footer Placeholder 4">
            <a:extLst>
              <a:ext uri="{FF2B5EF4-FFF2-40B4-BE49-F238E27FC236}">
                <a16:creationId xmlns:a16="http://schemas.microsoft.com/office/drawing/2014/main" id="{B367A767-9218-4380-A86D-C7A035BBD83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19C5145B-959E-4058-B7AD-B4F83CF7658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50126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327F-A01E-49D2-AA20-6F0BF96B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DAD7E4-1879-4A95-B7C4-87D8EF731E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5E6E9A-F375-4057-BDF9-C5B27C658B9A}"/>
              </a:ext>
            </a:extLst>
          </p:cNvPr>
          <p:cNvSpPr>
            <a:spLocks noGrp="1"/>
          </p:cNvSpPr>
          <p:nvPr>
            <p:ph type="dt" sz="half" idx="10"/>
          </p:nvPr>
        </p:nvSpPr>
        <p:spPr/>
        <p:txBody>
          <a:bodyPr/>
          <a:lstStyle/>
          <a:p>
            <a:fld id="{019E969D-D7FC-4C79-90E3-766C07D159D2}" type="datetime1">
              <a:rPr lang="en-US" smtClean="0"/>
              <a:t>3/28/2024</a:t>
            </a:fld>
            <a:endParaRPr lang="en-US"/>
          </a:p>
        </p:txBody>
      </p:sp>
      <p:sp>
        <p:nvSpPr>
          <p:cNvPr id="5" name="Footer Placeholder 4">
            <a:extLst>
              <a:ext uri="{FF2B5EF4-FFF2-40B4-BE49-F238E27FC236}">
                <a16:creationId xmlns:a16="http://schemas.microsoft.com/office/drawing/2014/main" id="{C5520B90-C56C-4D4C-B18B-4E981CE662CD}"/>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DB706146-19AA-488D-A21A-2923964D97E5}"/>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85593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9EBEC-6181-4F25-9BC3-F03E9C3D42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43A7C4-1E1F-4A65-8B39-4713B9A3E0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96D48F-B7C7-4FA6-9EA9-6E7923EF309B}"/>
              </a:ext>
            </a:extLst>
          </p:cNvPr>
          <p:cNvSpPr>
            <a:spLocks noGrp="1"/>
          </p:cNvSpPr>
          <p:nvPr>
            <p:ph type="dt" sz="half" idx="10"/>
          </p:nvPr>
        </p:nvSpPr>
        <p:spPr/>
        <p:txBody>
          <a:bodyPr/>
          <a:lstStyle/>
          <a:p>
            <a:fld id="{E8D629B4-1959-4C26-B238-883E2C0C4C36}" type="datetime1">
              <a:rPr lang="en-US" smtClean="0"/>
              <a:t>3/28/2024</a:t>
            </a:fld>
            <a:endParaRPr lang="en-US"/>
          </a:p>
        </p:txBody>
      </p:sp>
      <p:sp>
        <p:nvSpPr>
          <p:cNvPr id="5" name="Footer Placeholder 4">
            <a:extLst>
              <a:ext uri="{FF2B5EF4-FFF2-40B4-BE49-F238E27FC236}">
                <a16:creationId xmlns:a16="http://schemas.microsoft.com/office/drawing/2014/main" id="{95ED8E06-54EF-4BDA-AF8D-9AF47E04DA9B}"/>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303D8397-4978-42E4-88E9-4F5FB4AB20B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67220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155B5-EA39-426D-A871-EC7C89FA76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60D14-16BD-4135-B729-1E6D7879F6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EE9441-0D7A-4C39-B99D-847AF8911C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F54AD1-63AD-4100-93F0-8793A7A46B98}"/>
              </a:ext>
            </a:extLst>
          </p:cNvPr>
          <p:cNvSpPr>
            <a:spLocks noGrp="1"/>
          </p:cNvSpPr>
          <p:nvPr>
            <p:ph type="dt" sz="half" idx="10"/>
          </p:nvPr>
        </p:nvSpPr>
        <p:spPr/>
        <p:txBody>
          <a:bodyPr/>
          <a:lstStyle/>
          <a:p>
            <a:fld id="{086531B3-0D5D-469A-B1E0-7289F9F4CD9D}" type="datetime1">
              <a:rPr lang="en-US" smtClean="0"/>
              <a:t>3/28/2024</a:t>
            </a:fld>
            <a:endParaRPr lang="en-US"/>
          </a:p>
        </p:txBody>
      </p:sp>
      <p:sp>
        <p:nvSpPr>
          <p:cNvPr id="6" name="Footer Placeholder 5">
            <a:extLst>
              <a:ext uri="{FF2B5EF4-FFF2-40B4-BE49-F238E27FC236}">
                <a16:creationId xmlns:a16="http://schemas.microsoft.com/office/drawing/2014/main" id="{FBA34260-21DD-4854-AF3D-2E799F161559}"/>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F8E01F3A-9A31-4A04-8A27-F6F934489842}"/>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19779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FA39B-66A9-48E7-B3F2-A16BD92E18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9493B8-3C60-482A-926F-52D6EE5598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F1A813-B807-446A-8F5F-C15B029043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B4D08-01D8-4A30-9F56-F388863909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C0F3EE-47E8-4652-818B-D85A187F45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7DBD70-B514-44B0-ADAB-1E6DC281A594}"/>
              </a:ext>
            </a:extLst>
          </p:cNvPr>
          <p:cNvSpPr>
            <a:spLocks noGrp="1"/>
          </p:cNvSpPr>
          <p:nvPr>
            <p:ph type="dt" sz="half" idx="10"/>
          </p:nvPr>
        </p:nvSpPr>
        <p:spPr/>
        <p:txBody>
          <a:bodyPr/>
          <a:lstStyle/>
          <a:p>
            <a:fld id="{B10C0612-B6FE-441B-9CE0-5E7A165AF571}" type="datetime1">
              <a:rPr lang="en-US" smtClean="0"/>
              <a:t>3/28/2024</a:t>
            </a:fld>
            <a:endParaRPr lang="en-US"/>
          </a:p>
        </p:txBody>
      </p:sp>
      <p:sp>
        <p:nvSpPr>
          <p:cNvPr id="8" name="Footer Placeholder 7">
            <a:extLst>
              <a:ext uri="{FF2B5EF4-FFF2-40B4-BE49-F238E27FC236}">
                <a16:creationId xmlns:a16="http://schemas.microsoft.com/office/drawing/2014/main" id="{35722641-E0E6-4E6F-9F9D-CB3606EE00DA}"/>
              </a:ext>
            </a:extLst>
          </p:cNvPr>
          <p:cNvSpPr>
            <a:spLocks noGrp="1"/>
          </p:cNvSpPr>
          <p:nvPr>
            <p:ph type="ftr" sz="quarter" idx="11"/>
          </p:nvPr>
        </p:nvSpPr>
        <p:spPr/>
        <p:txBody>
          <a:bodyPr/>
          <a:lstStyle/>
          <a:p>
            <a:r>
              <a:rPr lang="en-US"/>
              <a:t>Buffalo-Pittsburgh Diocese PNCC                                             Rev. Dr. D.L. Seekins</a:t>
            </a:r>
          </a:p>
        </p:txBody>
      </p:sp>
      <p:sp>
        <p:nvSpPr>
          <p:cNvPr id="9" name="Slide Number Placeholder 8">
            <a:extLst>
              <a:ext uri="{FF2B5EF4-FFF2-40B4-BE49-F238E27FC236}">
                <a16:creationId xmlns:a16="http://schemas.microsoft.com/office/drawing/2014/main" id="{C7337A57-D2F4-495E-9B79-58E40437469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428035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2F3B-CF18-409B-A151-9EA5F5BBFC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2BAA4F-A894-4F3B-A745-2C56E801FE0D}"/>
              </a:ext>
            </a:extLst>
          </p:cNvPr>
          <p:cNvSpPr>
            <a:spLocks noGrp="1"/>
          </p:cNvSpPr>
          <p:nvPr>
            <p:ph type="dt" sz="half" idx="10"/>
          </p:nvPr>
        </p:nvSpPr>
        <p:spPr/>
        <p:txBody>
          <a:bodyPr/>
          <a:lstStyle/>
          <a:p>
            <a:fld id="{6E4DD279-7F7E-4439-8032-9638E91E1361}" type="datetime1">
              <a:rPr lang="en-US" smtClean="0"/>
              <a:t>3/28/2024</a:t>
            </a:fld>
            <a:endParaRPr lang="en-US"/>
          </a:p>
        </p:txBody>
      </p:sp>
      <p:sp>
        <p:nvSpPr>
          <p:cNvPr id="4" name="Footer Placeholder 3">
            <a:extLst>
              <a:ext uri="{FF2B5EF4-FFF2-40B4-BE49-F238E27FC236}">
                <a16:creationId xmlns:a16="http://schemas.microsoft.com/office/drawing/2014/main" id="{298E5488-8C32-420E-9570-95E4BDB36393}"/>
              </a:ext>
            </a:extLst>
          </p:cNvPr>
          <p:cNvSpPr>
            <a:spLocks noGrp="1"/>
          </p:cNvSpPr>
          <p:nvPr>
            <p:ph type="ftr" sz="quarter" idx="11"/>
          </p:nvPr>
        </p:nvSpPr>
        <p:spPr/>
        <p:txBody>
          <a:bodyPr/>
          <a:lstStyle/>
          <a:p>
            <a:r>
              <a:rPr lang="en-US"/>
              <a:t>Buffalo-Pittsburgh Diocese PNCC                                             Rev. Dr. D.L. Seekins</a:t>
            </a:r>
          </a:p>
        </p:txBody>
      </p:sp>
      <p:sp>
        <p:nvSpPr>
          <p:cNvPr id="5" name="Slide Number Placeholder 4">
            <a:extLst>
              <a:ext uri="{FF2B5EF4-FFF2-40B4-BE49-F238E27FC236}">
                <a16:creationId xmlns:a16="http://schemas.microsoft.com/office/drawing/2014/main" id="{DACDB9C9-48ED-4973-8261-F3DE080324A6}"/>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04440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96D9E-4003-4239-94FD-78DA1D45E5B7}"/>
              </a:ext>
            </a:extLst>
          </p:cNvPr>
          <p:cNvSpPr>
            <a:spLocks noGrp="1"/>
          </p:cNvSpPr>
          <p:nvPr>
            <p:ph type="dt" sz="half" idx="10"/>
          </p:nvPr>
        </p:nvSpPr>
        <p:spPr/>
        <p:txBody>
          <a:bodyPr/>
          <a:lstStyle/>
          <a:p>
            <a:fld id="{0FA3D6C2-2B04-4C24-BD28-ABBB7639DF72}" type="datetime1">
              <a:rPr lang="en-US" smtClean="0"/>
              <a:t>3/28/2024</a:t>
            </a:fld>
            <a:endParaRPr lang="en-US"/>
          </a:p>
        </p:txBody>
      </p:sp>
      <p:sp>
        <p:nvSpPr>
          <p:cNvPr id="3" name="Footer Placeholder 2">
            <a:extLst>
              <a:ext uri="{FF2B5EF4-FFF2-40B4-BE49-F238E27FC236}">
                <a16:creationId xmlns:a16="http://schemas.microsoft.com/office/drawing/2014/main" id="{CAC6F9AE-D1CF-4174-A453-15DBEF3CF057}"/>
              </a:ext>
            </a:extLst>
          </p:cNvPr>
          <p:cNvSpPr>
            <a:spLocks noGrp="1"/>
          </p:cNvSpPr>
          <p:nvPr>
            <p:ph type="ftr" sz="quarter" idx="11"/>
          </p:nvPr>
        </p:nvSpPr>
        <p:spPr/>
        <p:txBody>
          <a:bodyPr/>
          <a:lstStyle/>
          <a:p>
            <a:r>
              <a:rPr lang="en-US"/>
              <a:t>Buffalo-Pittsburgh Diocese PNCC                                             Rev. Dr. D.L. Seekins</a:t>
            </a:r>
          </a:p>
        </p:txBody>
      </p:sp>
      <p:sp>
        <p:nvSpPr>
          <p:cNvPr id="4" name="Slide Number Placeholder 3">
            <a:extLst>
              <a:ext uri="{FF2B5EF4-FFF2-40B4-BE49-F238E27FC236}">
                <a16:creationId xmlns:a16="http://schemas.microsoft.com/office/drawing/2014/main" id="{DAB7286D-E23A-4B5F-9F5C-8DA069C32779}"/>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739621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AF3C1-A6DF-405A-9ADD-5022D70BD4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DC3F0A-BF57-43CC-A8C6-8A8C22915A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72858A-D443-44BD-9143-A6B84D40B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83ACDE-CD55-4B40-9AA3-E7CBA82B5A34}"/>
              </a:ext>
            </a:extLst>
          </p:cNvPr>
          <p:cNvSpPr>
            <a:spLocks noGrp="1"/>
          </p:cNvSpPr>
          <p:nvPr>
            <p:ph type="dt" sz="half" idx="10"/>
          </p:nvPr>
        </p:nvSpPr>
        <p:spPr/>
        <p:txBody>
          <a:bodyPr/>
          <a:lstStyle/>
          <a:p>
            <a:fld id="{B18A72DA-4A3F-4C70-9A66-BC099F298D60}" type="datetime1">
              <a:rPr lang="en-US" smtClean="0"/>
              <a:t>3/28/2024</a:t>
            </a:fld>
            <a:endParaRPr lang="en-US"/>
          </a:p>
        </p:txBody>
      </p:sp>
      <p:sp>
        <p:nvSpPr>
          <p:cNvPr id="6" name="Footer Placeholder 5">
            <a:extLst>
              <a:ext uri="{FF2B5EF4-FFF2-40B4-BE49-F238E27FC236}">
                <a16:creationId xmlns:a16="http://schemas.microsoft.com/office/drawing/2014/main" id="{2C1A72D0-7013-4C1E-BF8F-E205F16D4F32}"/>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66794835-061D-4B68-BFFE-1C51D02C5680}"/>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05903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D4C04-3A2D-40AF-8025-B5E8F705E0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31B555-B31E-4EFE-B1BD-968C4FDD24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A841C4-C4F1-4F40-BFEE-8203604AF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18B015-F0B7-4813-8F91-BA91E26FCE70}"/>
              </a:ext>
            </a:extLst>
          </p:cNvPr>
          <p:cNvSpPr>
            <a:spLocks noGrp="1"/>
          </p:cNvSpPr>
          <p:nvPr>
            <p:ph type="dt" sz="half" idx="10"/>
          </p:nvPr>
        </p:nvSpPr>
        <p:spPr/>
        <p:txBody>
          <a:bodyPr/>
          <a:lstStyle/>
          <a:p>
            <a:fld id="{A1BD6ACC-AEAF-4306-866B-D3E1EA89678A}" type="datetime1">
              <a:rPr lang="en-US" smtClean="0"/>
              <a:t>3/28/2024</a:t>
            </a:fld>
            <a:endParaRPr lang="en-US"/>
          </a:p>
        </p:txBody>
      </p:sp>
      <p:sp>
        <p:nvSpPr>
          <p:cNvPr id="6" name="Footer Placeholder 5">
            <a:extLst>
              <a:ext uri="{FF2B5EF4-FFF2-40B4-BE49-F238E27FC236}">
                <a16:creationId xmlns:a16="http://schemas.microsoft.com/office/drawing/2014/main" id="{C2D7E67B-6715-49C0-BDF9-DC10C659ED56}"/>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82921E5C-BE81-4D82-918C-7A9241D7223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71116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8000" t="6000" r="18000" b="1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155074-232E-4D59-91CE-CB5FA8E32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CFCC30-D3F6-4033-8027-4902BB7193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17078-5E7A-41A6-A183-2374EC9FE0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164A0-AF6C-4AE9-BCE1-D60AC03EE50E}" type="datetime1">
              <a:rPr lang="en-US" smtClean="0"/>
              <a:t>3/28/2024</a:t>
            </a:fld>
            <a:endParaRPr lang="en-US"/>
          </a:p>
        </p:txBody>
      </p:sp>
      <p:sp>
        <p:nvSpPr>
          <p:cNvPr id="5" name="Footer Placeholder 4">
            <a:extLst>
              <a:ext uri="{FF2B5EF4-FFF2-40B4-BE49-F238E27FC236}">
                <a16:creationId xmlns:a16="http://schemas.microsoft.com/office/drawing/2014/main" id="{4420054D-91D1-4B02-81F7-B877754826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Buffalo-Pittsburgh Diocese PNCC                                             Rev. Dr. D.L. Seekins</a:t>
            </a:r>
          </a:p>
        </p:txBody>
      </p:sp>
      <p:sp>
        <p:nvSpPr>
          <p:cNvPr id="6" name="Slide Number Placeholder 5">
            <a:extLst>
              <a:ext uri="{FF2B5EF4-FFF2-40B4-BE49-F238E27FC236}">
                <a16:creationId xmlns:a16="http://schemas.microsoft.com/office/drawing/2014/main" id="{4D45EABC-168E-49FD-8E1A-21385E1744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4AA86-8703-454E-B8CD-5341B2B94ABB}" type="slidenum">
              <a:rPr lang="en-US" smtClean="0"/>
              <a:t>‹#›</a:t>
            </a:fld>
            <a:endParaRPr lang="en-US"/>
          </a:p>
        </p:txBody>
      </p:sp>
    </p:spTree>
    <p:extLst>
      <p:ext uri="{BB962C8B-B14F-4D97-AF65-F5344CB8AC3E}">
        <p14:creationId xmlns:p14="http://schemas.microsoft.com/office/powerpoint/2010/main" val="34136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5489009"/>
          </a:xfrm>
        </p:spPr>
        <p:txBody>
          <a:bodyPr vert="horz" lIns="91440" tIns="45720" rIns="91440" bIns="45720" rtlCol="0" anchor="ctr">
            <a:normAutofit/>
          </a:bodyPr>
          <a:lstStyle/>
          <a:p>
            <a:r>
              <a:rPr lang="en-US" kern="1200" dirty="0">
                <a:solidFill>
                  <a:schemeClr val="tx1"/>
                </a:solidFill>
                <a:latin typeface="Times New Roman" panose="02020603050405020304" pitchFamily="18" charset="0"/>
                <a:cs typeface="Times New Roman" panose="02020603050405020304" pitchFamily="18" charset="0"/>
              </a:rPr>
              <a:t>Bible </a:t>
            </a:r>
            <a:r>
              <a:rPr lang="en-US" kern="1200">
                <a:solidFill>
                  <a:schemeClr val="tx1"/>
                </a:solidFill>
                <a:latin typeface="Times New Roman" panose="02020603050405020304" pitchFamily="18" charset="0"/>
                <a:cs typeface="Times New Roman" panose="02020603050405020304" pitchFamily="18" charset="0"/>
              </a:rPr>
              <a:t>Study II</a:t>
            </a:r>
            <a:br>
              <a:rPr lang="en-US" kern="1200" dirty="0">
                <a:solidFill>
                  <a:schemeClr val="tx1"/>
                </a:solidFill>
                <a:latin typeface="Times New Roman" panose="02020603050405020304" pitchFamily="18" charset="0"/>
                <a:cs typeface="Times New Roman" panose="02020603050405020304" pitchFamily="18" charset="0"/>
              </a:rPr>
            </a:br>
            <a:br>
              <a:rPr lang="en-US" kern="1200" dirty="0">
                <a:solidFill>
                  <a:schemeClr val="tx1"/>
                </a:solidFill>
                <a:latin typeface="Times New Roman" panose="02020603050405020304" pitchFamily="18" charset="0"/>
                <a:cs typeface="Times New Roman" panose="02020603050405020304" pitchFamily="18" charset="0"/>
              </a:rPr>
            </a:br>
            <a:r>
              <a:rPr lang="en-US" sz="4400" kern="1200" dirty="0">
                <a:solidFill>
                  <a:schemeClr val="tx1"/>
                </a:solidFill>
                <a:latin typeface="Times New Roman" panose="02020603050405020304" pitchFamily="18" charset="0"/>
                <a:cs typeface="Times New Roman" panose="02020603050405020304" pitchFamily="18" charset="0"/>
              </a:rPr>
              <a:t>Old Testament</a:t>
            </a: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a:t>
            </a:fld>
            <a:endParaRPr lang="en-US"/>
          </a:p>
        </p:txBody>
      </p:sp>
      <p:pic>
        <p:nvPicPr>
          <p:cNvPr id="6" name="Picture 5">
            <a:extLst>
              <a:ext uri="{FF2B5EF4-FFF2-40B4-BE49-F238E27FC236}">
                <a16:creationId xmlns:a16="http://schemas.microsoft.com/office/drawing/2014/main" id="{CC61F786-D41E-4B30-B20E-4E630719356E}"/>
              </a:ext>
            </a:extLst>
          </p:cNvPr>
          <p:cNvPicPr>
            <a:picLocks noChangeAspect="1"/>
          </p:cNvPicPr>
          <p:nvPr/>
        </p:nvPicPr>
        <p:blipFill>
          <a:blip r:embed="rId2"/>
          <a:stretch>
            <a:fillRect/>
          </a:stretch>
        </p:blipFill>
        <p:spPr>
          <a:xfrm>
            <a:off x="8136329" y="5130666"/>
            <a:ext cx="1714500" cy="962025"/>
          </a:xfrm>
          <a:prstGeom prst="rect">
            <a:avLst/>
          </a:prstGeom>
        </p:spPr>
      </p:pic>
      <p:pic>
        <p:nvPicPr>
          <p:cNvPr id="7" name="Picture 6">
            <a:extLst>
              <a:ext uri="{FF2B5EF4-FFF2-40B4-BE49-F238E27FC236}">
                <a16:creationId xmlns:a16="http://schemas.microsoft.com/office/drawing/2014/main" id="{3E3AFA17-95DB-46BB-8EB7-1469A4295A03}"/>
              </a:ext>
            </a:extLst>
          </p:cNvPr>
          <p:cNvPicPr>
            <a:picLocks noChangeAspect="1"/>
          </p:cNvPicPr>
          <p:nvPr/>
        </p:nvPicPr>
        <p:blipFill>
          <a:blip r:embed="rId2"/>
          <a:stretch>
            <a:fillRect/>
          </a:stretch>
        </p:blipFill>
        <p:spPr>
          <a:xfrm>
            <a:off x="2507426" y="5048126"/>
            <a:ext cx="1714500" cy="962025"/>
          </a:xfrm>
          <a:prstGeom prst="rect">
            <a:avLst/>
          </a:prstGeom>
        </p:spPr>
      </p:pic>
    </p:spTree>
    <p:extLst>
      <p:ext uri="{BB962C8B-B14F-4D97-AF65-F5344CB8AC3E}">
        <p14:creationId xmlns:p14="http://schemas.microsoft.com/office/powerpoint/2010/main" val="850313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10</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indent="0">
              <a:lnSpc>
                <a:spcPct val="100000"/>
              </a:lnSpc>
              <a:spcBef>
                <a:spcPts val="0"/>
              </a:spcBef>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000" dirty="0">
                <a:latin typeface="Times New Roman" panose="02020603050405020304" pitchFamily="18" charset="0"/>
                <a:cs typeface="Times New Roman" panose="02020603050405020304" pitchFamily="18" charset="0"/>
              </a:rPr>
              <a:t>Genesis</a:t>
            </a:r>
            <a:endParaRPr lang="en-US" sz="2000" u="none" strike="noStrike" dirty="0">
              <a:effectLst/>
              <a:latin typeface="Times New Roman" panose="02020603050405020304" pitchFamily="18" charset="0"/>
              <a:cs typeface="Times New Roman" panose="02020603050405020304" pitchFamily="18" charset="0"/>
            </a:endParaRPr>
          </a:p>
          <a:p>
            <a:pPr marL="85725" marR="0" indent="0">
              <a:lnSpc>
                <a:spcPct val="150000"/>
              </a:lnSpc>
              <a:spcBef>
                <a:spcPts val="0"/>
              </a:spcBef>
              <a:spcAft>
                <a:spcPts val="0"/>
              </a:spcAft>
              <a:buNone/>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 The history of the chosen people (3)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5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The career of Jacob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lvl="2" indent="0">
              <a:lnSpc>
                <a:spcPct val="150000"/>
              </a:lnSpc>
              <a:spcBef>
                <a:spcPts val="0"/>
              </a:spcBef>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His craftiness in securing the birthright, 27:1- 29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lvl="2" indent="0">
              <a:lnSpc>
                <a:spcPct val="150000"/>
              </a:lnSpc>
              <a:spcBef>
                <a:spcPts val="0"/>
              </a:spcBef>
              <a:buNone/>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 vision of the heavenly stairway 28:10-22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lvl="1" indent="0">
              <a:lnSpc>
                <a:spcPct val="150000"/>
              </a:lnSpc>
              <a:spcBef>
                <a:spcPts val="0"/>
              </a:spcBef>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  Incidents connected with his marriage and life in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Paddan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Aram, chap 29 -31 </a:t>
            </a:r>
          </a:p>
          <a:p>
            <a:pPr marL="800100" lvl="1" indent="-342900">
              <a:lnSpc>
                <a:spcPct val="150000"/>
              </a:lnSpc>
              <a:spcBef>
                <a:spcPts val="0"/>
              </a:spcBef>
              <a:buAutoNum type="arabicParenR" startAt="4"/>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 career of Esau as related in Genesis </a:t>
            </a: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50000"/>
              </a:lnSpc>
              <a:spcBef>
                <a:spcPts val="0"/>
              </a:spcBef>
              <a:buAutoNum type="arabicParenR" startAt="4"/>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 career of Joseph, the later years of Jacob, and the descent of the chosen family </a:t>
            </a:r>
          </a:p>
          <a:p>
            <a:pPr marL="914400" lvl="2" indent="0">
              <a:lnSpc>
                <a:spcPct val="150000"/>
              </a:lnSpc>
              <a:spcBef>
                <a:spcPts val="0"/>
              </a:spcBef>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into Egypt chap 37 -50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50000"/>
              </a:lnSpc>
              <a:buNone/>
            </a:pPr>
            <a:endParaRPr lang="en-US" sz="2800" u="none" strike="noStrik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0332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11</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lstStyle/>
          <a:p>
            <a:pPr marL="0" indent="0">
              <a:lnSpc>
                <a:spcPct val="100000"/>
              </a:lnSpc>
              <a:spcBef>
                <a:spcPts val="0"/>
              </a:spcBef>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000" dirty="0">
                <a:latin typeface="Times New Roman" panose="02020603050405020304" pitchFamily="18" charset="0"/>
                <a:cs typeface="Times New Roman" panose="02020603050405020304" pitchFamily="18" charset="0"/>
              </a:rPr>
              <a:t>Genesis</a:t>
            </a:r>
            <a:endParaRPr lang="en-US" sz="2000" u="none" strike="noStrike" dirty="0">
              <a:effectLst/>
              <a:latin typeface="Times New Roman" panose="02020603050405020304" pitchFamily="18" charset="0"/>
              <a:cs typeface="Times New Roman" panose="02020603050405020304" pitchFamily="18" charset="0"/>
            </a:endParaRPr>
          </a:p>
          <a:p>
            <a:pPr marL="371475" marR="0" indent="0">
              <a:lnSpc>
                <a:spcPct val="107000"/>
              </a:lnSpc>
              <a:spcBef>
                <a:spcPts val="0"/>
              </a:spcBef>
              <a:spcAft>
                <a:spcPts val="0"/>
              </a:spcAft>
              <a:buNone/>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Five Great Spiritual Characters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00125" lvl="1" indent="-171450">
              <a:lnSpc>
                <a:spcPct val="150000"/>
              </a:lnSpc>
              <a:spcBef>
                <a:spcPts val="0"/>
              </a:spcBef>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Enoch the man who walked with God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00125" lvl="1" indent="-171450">
              <a:lnSpc>
                <a:spcPct val="150000"/>
              </a:lnSpc>
              <a:spcBef>
                <a:spcPts val="0"/>
              </a:spcBef>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Noah the ark builder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00125" lvl="1" indent="-171450">
              <a:lnSpc>
                <a:spcPct val="150000"/>
              </a:lnSpc>
              <a:spcBef>
                <a:spcPts val="0"/>
              </a:spcBef>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Abraham the father of the faithful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00125" lvl="1" indent="-171450">
              <a:lnSpc>
                <a:spcPct val="150000"/>
              </a:lnSpc>
              <a:spcBef>
                <a:spcPts val="0"/>
              </a:spcBef>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Jacob the man whose life was transformed by prayer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00125" lvl="1" indent="-171450">
              <a:lnSpc>
                <a:spcPct val="150000"/>
              </a:lnSpc>
              <a:spcBef>
                <a:spcPts val="0"/>
              </a:spcBef>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Joseph the son of Jacob who rose from slavery to become the governor of Egypt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85775" marR="0" indent="0">
              <a:lnSpc>
                <a:spcPct val="107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endParaRPr lang="en-US" sz="2800" u="none" strike="noStrik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176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12</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indent="0">
              <a:lnSpc>
                <a:spcPct val="100000"/>
              </a:lnSpc>
              <a:spcBef>
                <a:spcPts val="0"/>
              </a:spcBef>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Exodu</a:t>
            </a: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p>
          <a:p>
            <a:pPr marL="771525" lvl="1" indent="-285750">
              <a:lnSpc>
                <a:spcPct val="107000"/>
              </a:lnSpc>
              <a:spcBef>
                <a:spcPts val="0"/>
              </a:spcBef>
            </a:pPr>
            <a:r>
              <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bondage, deliverance, and beginning of history of Israel on the way to Canaan under the leadership of Moses.</a:t>
            </a:r>
          </a:p>
          <a:p>
            <a:pPr marL="28575" marR="0" indent="0">
              <a:lnSpc>
                <a:spcPct val="107000"/>
              </a:lnSpc>
              <a:spcBef>
                <a:spcPts val="0"/>
              </a:spcBef>
              <a:spcAft>
                <a:spcPts val="0"/>
              </a:spcAft>
              <a:buNone/>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Synopsis; 4 periods in the history of Israel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 indent="0">
              <a:lnSpc>
                <a:spcPct val="107000"/>
              </a:lnSpc>
              <a:spcBef>
                <a:spcPts val="0"/>
              </a:spcBef>
              <a:buNone/>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The period of Bondage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1714500" lvl="3" indent="-342900">
              <a:lnSpc>
                <a:spcPct val="107000"/>
              </a:lnSpc>
              <a:spcBef>
                <a:spcPts val="0"/>
              </a:spcBef>
              <a:buFont typeface="+mj-lt"/>
              <a:buAutoNum type="arabicParenR"/>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oppression in Egypt 1-12</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marL="1714500" lvl="3" indent="-342900">
              <a:lnSpc>
                <a:spcPct val="107000"/>
              </a:lnSpc>
              <a:spcBef>
                <a:spcPts val="0"/>
              </a:spcBef>
              <a:buFont typeface="+mj-lt"/>
              <a:buAutoNum type="arabicParenR"/>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events in the early life of Moses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35610" marR="0" indent="0">
              <a:lnSpc>
                <a:spcPct val="107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His birth and adoption 2:1-10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35610" marR="0" indent="0">
              <a:lnSpc>
                <a:spcPct val="107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 His attempt to aid his brothers 2:11-14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35610" marR="0" indent="0">
              <a:lnSpc>
                <a:spcPct val="107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 His escaped to Midian 2:15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35610" marR="0" indent="0">
              <a:lnSpc>
                <a:spcPct val="107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 His marriage 2:21 (40 years pass) Acts 7:30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endPar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buNone/>
            </a:pPr>
            <a:endParaRPr lang="en-US" sz="2800" u="none" strike="noStrik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6361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13</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lstStyle/>
          <a:p>
            <a:pPr marL="0" indent="0">
              <a:lnSpc>
                <a:spcPct val="100000"/>
              </a:lnSpc>
              <a:spcBef>
                <a:spcPts val="0"/>
              </a:spcBef>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Exodu</a:t>
            </a: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 (2)</a:t>
            </a:r>
          </a:p>
          <a:p>
            <a:pPr marL="0" indent="0">
              <a:lnSpc>
                <a:spcPct val="100000"/>
              </a:lnSpc>
              <a:spcBef>
                <a:spcPts val="0"/>
              </a:spcBef>
              <a:buNone/>
            </a:pPr>
            <a:endPar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 The Period of Deliverance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call of Moses at the burning Bush 3:1- 10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His divine Commission and empowering 3:12-22; and 4:1-9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His excuses 3:11; 4:10-13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Aaron associated with Moses in demanding that pharaoh liberate Israel 4:27-31; 5:1-3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bondage made more severe 5:5-23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divine instructions to Moses and Aaron chapter 6-7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contest with Pharaoh and the infliction of the 10 plagues Chap7-11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Passover chap 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US"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endPar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buNone/>
            </a:pPr>
            <a:endParaRPr lang="en-US" sz="2800" u="none" strike="noStrik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0780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14</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451610"/>
            <a:ext cx="10515600" cy="4725353"/>
          </a:xfrm>
        </p:spPr>
        <p:txBody>
          <a:bodyPr>
            <a:normAutofit lnSpcReduction="10000"/>
          </a:bodyPr>
          <a:lstStyle/>
          <a:p>
            <a:pPr marL="0" indent="0">
              <a:lnSpc>
                <a:spcPct val="100000"/>
              </a:lnSpc>
              <a:spcBef>
                <a:spcPts val="0"/>
              </a:spcBef>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Exodu</a:t>
            </a: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 (3)</a:t>
            </a:r>
          </a:p>
          <a:p>
            <a:pPr marL="0" indent="0">
              <a:lnSpc>
                <a:spcPct val="100000"/>
              </a:lnSpc>
              <a:spcBef>
                <a:spcPts val="0"/>
              </a:spcBef>
              <a:buNone/>
            </a:pPr>
            <a:endPar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 The Period of Discipline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The Exodus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chp</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12:31-51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Experiences on the way to Mt. Sinai.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Chp</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13-18.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 marR="0" indent="0">
              <a:lnSpc>
                <a:spcPct val="107000"/>
              </a:lnSpc>
              <a:spcBef>
                <a:spcPts val="0"/>
              </a:spcBef>
              <a:spcAft>
                <a:spcPts val="0"/>
              </a:spcAft>
              <a:buNone/>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IV. The Period of Legislation and Organization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arrival at Sinai chap 19:1-2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appearance of the Lord on the mount chap 19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giving of the 10 commandments chap 20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Other laws proclaimed chap 21-24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Directions concerning the building of the Tabernacle chap 25-27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appointment of the high priest chap 28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worship of the golden calf chap 32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800"/>
              </a:spcAft>
              <a:buFont typeface="+mj-lt"/>
              <a:buAutoNum type="alphaL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preparation for an erection of the Tabernacle chap 35-40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endPar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buNone/>
            </a:pPr>
            <a:endParaRPr lang="en-US" sz="2800" u="none" strike="noStrik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906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15</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720754" cy="4519613"/>
          </a:xfrm>
        </p:spPr>
        <p:txBody>
          <a:bodyPr/>
          <a:lstStyle/>
          <a:p>
            <a:pPr marL="0" indent="0">
              <a:lnSpc>
                <a:spcPct val="100000"/>
              </a:lnSpc>
              <a:spcBef>
                <a:spcPts val="0"/>
              </a:spcBef>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Leviticus</a:t>
            </a:r>
          </a:p>
          <a:p>
            <a:pPr marL="771525" lvl="1" indent="-285750">
              <a:lnSpc>
                <a:spcPct val="107000"/>
              </a:lnSpc>
              <a:spcBef>
                <a:spcPts val="0"/>
              </a:spcBef>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book of laws concerning morals, cleanliness, food, etc. It teaches access to God through sacrifices.</a:t>
            </a:r>
          </a:p>
          <a:p>
            <a:pPr marL="342900" marR="0" lvl="0" indent="-342900">
              <a:lnSpc>
                <a:spcPct val="107000"/>
              </a:lnSpc>
              <a:spcBef>
                <a:spcPts val="0"/>
              </a:spcBef>
              <a:spcAft>
                <a:spcPts val="0"/>
              </a:spcAft>
              <a:buFont typeface="+mj-lt"/>
              <a:buAutoNum type="romanUcPeriod"/>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way of access to God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Through sacrifices and offerings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lvl="2" indent="0">
              <a:lnSpc>
                <a:spcPct val="107000"/>
              </a:lnSpc>
              <a:spcBef>
                <a:spcPts val="0"/>
              </a:spcBef>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They burnt offerings signifying atonement and consecration 1:2-9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lvl="2" indent="0">
              <a:lnSpc>
                <a:spcPct val="107000"/>
              </a:lnSpc>
              <a:spcBef>
                <a:spcPts val="0"/>
              </a:spcBef>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 Grain offerings signifying Thanksgiving 2:1-2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lvl="2" indent="0">
              <a:lnSpc>
                <a:spcPct val="107000"/>
              </a:lnSpc>
              <a:spcBef>
                <a:spcPts val="0"/>
              </a:spcBef>
              <a:buNone/>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 she offerings signifying reconciliation chapter 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lvl="2" indent="0">
              <a:lnSpc>
                <a:spcPct val="107000"/>
              </a:lnSpc>
              <a:spcBef>
                <a:spcPts val="0"/>
              </a:spcBef>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 Trespass offerings signifying cleansing from guilt 6:2-7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lvl="2" indent="0">
              <a:lnSpc>
                <a:spcPct val="107000"/>
              </a:lnSpc>
              <a:spcBef>
                <a:spcPts val="0"/>
              </a:spcBef>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Fellowship offerings 7:11-15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lvl="2" indent="0">
              <a:lnSpc>
                <a:spcPct val="107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Through priestly meditation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14425" lvl="1" indent="0">
              <a:lnSpc>
                <a:spcPct val="107000"/>
              </a:lnSpc>
              <a:spcBef>
                <a:spcPts val="0"/>
              </a:spcBef>
              <a:buNone/>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 human priesthood the call 8:1-5, the cleansing of 8:6, garments of 8:7-13, atonement for 8:14-34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71525" lvl="1" indent="-285750">
              <a:lnSpc>
                <a:spcPct val="107000"/>
              </a:lnSpc>
              <a:spcBef>
                <a:spcPts val="0"/>
              </a:spcBef>
            </a:pPr>
            <a:endParaRPr lang="en-US" sz="2800" u="none" strike="noStrik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8503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16</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451610"/>
            <a:ext cx="10720754" cy="4904740"/>
          </a:xfrm>
        </p:spPr>
        <p:txBody>
          <a:bodyPr>
            <a:normAutofit/>
          </a:bodyPr>
          <a:lstStyle/>
          <a:p>
            <a:pPr marL="0" indent="0">
              <a:lnSpc>
                <a:spcPct val="100000"/>
              </a:lnSpc>
              <a:spcBef>
                <a:spcPts val="0"/>
              </a:spcBef>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1" u="none" strike="noStrike" dirty="0">
                <a:effectLst/>
                <a:latin typeface="Times New Roman" panose="02020603050405020304" pitchFamily="18" charset="0"/>
                <a:cs typeface="Times New Roman" panose="02020603050405020304" pitchFamily="18" charset="0"/>
              </a:rPr>
              <a:t>Torah </a:t>
            </a:r>
            <a:r>
              <a:rPr lang="en-US" sz="1800" b="1" u="none" strike="noStrike" dirty="0">
                <a:effectLst/>
                <a:latin typeface="Times New Roman" panose="02020603050405020304" pitchFamily="18" charset="0"/>
                <a:cs typeface="Times New Roman" panose="02020603050405020304" pitchFamily="18" charset="0"/>
              </a:rPr>
              <a:t>(Pentateuch)</a:t>
            </a:r>
            <a:endParaRPr lang="en-US" sz="1800" u="none" strike="noStrike" dirty="0">
              <a:effectLst/>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Leviticus (2)</a:t>
            </a:r>
          </a:p>
          <a:p>
            <a:pPr marL="342900" marR="0" lvl="0" indent="-342900">
              <a:lnSpc>
                <a:spcPct val="107000"/>
              </a:lnSpc>
              <a:spcBef>
                <a:spcPts val="0"/>
              </a:spcBef>
              <a:spcAft>
                <a:spcPts val="0"/>
              </a:spcAft>
              <a:buFont typeface="+mj-lt"/>
              <a:buAutoNum type="romanUcPeriod"/>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Special laws governing Israel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 to food Chapter 11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 to cleanliness sanctification customs morals etc., all emphasizing purity of life as a condition of divine favor chapters 12-20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Purity of priests and offerings chapter 21-22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five annual feasts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feast of the Passover beginning April 14th 23:5 commemorating the exodus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feast of Pentecost or weeks the 6th day of June commemorating the giving of the laws 23:15 </a:t>
            </a: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feast of trumpets the first day of October 23:23-25 </a:t>
            </a: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day of atonement the 10th day of October the high priest enters the holy of holy's to make atonement for the sins of the people chapter 16 and chapter 23:26-32 </a:t>
            </a: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feast of tabernacles beginning the 15th day of October commemorating the life in the wilderness and Thanksgiving for the harvest chapter 23:39-43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71525" lvl="1" indent="-285750">
              <a:lnSpc>
                <a:spcPct val="107000"/>
              </a:lnSpc>
              <a:spcBef>
                <a:spcPts val="0"/>
              </a:spcBef>
            </a:pPr>
            <a:endParaRPr lang="en-US" sz="2800" u="none" strike="noStrik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9604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17</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451610"/>
            <a:ext cx="10720754" cy="4904740"/>
          </a:xfrm>
        </p:spPr>
        <p:txBody>
          <a:bodyPr>
            <a:normAutofit/>
          </a:bodyPr>
          <a:lstStyle/>
          <a:p>
            <a:pPr marL="0" indent="0">
              <a:lnSpc>
                <a:spcPct val="100000"/>
              </a:lnSpc>
              <a:spcBef>
                <a:spcPts val="0"/>
              </a:spcBef>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Leviticus (3)</a:t>
            </a:r>
          </a:p>
          <a:p>
            <a:pPr marL="342900" marR="0" lvl="0" indent="-342900">
              <a:lnSpc>
                <a:spcPct val="107000"/>
              </a:lnSpc>
              <a:spcBef>
                <a:spcPts val="0"/>
              </a:spcBef>
              <a:spcAft>
                <a:spcPts val="0"/>
              </a:spcAft>
              <a:buFont typeface="+mj-lt"/>
              <a:buAutoNum type="romanUcPeriod"/>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General laws and instructions one the sabbatical year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600"/>
              </a:spcBef>
              <a:buFont typeface="+mj-lt"/>
              <a:buAutoNum type="arabicPeriod"/>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 seven years the ground was left untilled chapter 25:2-7</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7000"/>
              </a:lnSpc>
              <a:spcBef>
                <a:spcPts val="600"/>
              </a:spcBef>
              <a:buFont typeface="+mj-lt"/>
              <a:buAutoNum type="arabicPeriod"/>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 year of jubilee; once in 50 years slaves were liberated debtors were freed and general restitution took place chapter 25:8-16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7000"/>
              </a:lnSpc>
              <a:spcBef>
                <a:spcPts val="600"/>
              </a:spcBef>
              <a:buFont typeface="+mj-lt"/>
              <a:buAutoNum type="arabicPeriod"/>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onditions of blessing and warnings concerning chastisement chapter 26 </a:t>
            </a: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60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love vows chapter 27</a:t>
            </a:r>
            <a:endParaRPr lang="en-US" sz="1800" u="none" strike="noStrik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0944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18</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lstStyle/>
          <a:p>
            <a:pPr marL="0" indent="0">
              <a:lnSpc>
                <a:spcPct val="100000"/>
              </a:lnSpc>
              <a:spcBef>
                <a:spcPts val="0"/>
              </a:spcBef>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771525" lvl="1" indent="-285750">
              <a:lnSpc>
                <a:spcPct val="107000"/>
              </a:lnSpc>
              <a:spcBef>
                <a:spcPts val="0"/>
              </a:spcBef>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book of the pilgrimages of Israel, the forty years wandering in the wilderness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57175" marR="0">
              <a:lnSpc>
                <a:spcPct val="107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Leading topics and events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Organization and legislation, chapters 1-9</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Leaving Mount Sinai, chapters 10:11-12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people despise the Manor, chapter 11:4-6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discouragement of Moses, chapter 11: 10-15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70 elders appointed, chapter 11:16-25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quail sent, chapter 11:31-34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jealousy of Miriam and Aaron, chapter 12</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buNone/>
            </a:pPr>
            <a:endParaRPr lang="en-US" sz="2800" u="none" strike="noStrik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2623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19</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451610"/>
            <a:ext cx="10515600" cy="4725353"/>
          </a:xfrm>
        </p:spPr>
        <p:txBody>
          <a:bodyPr>
            <a:normAutofit/>
          </a:bodyPr>
          <a:lstStyle/>
          <a:p>
            <a:pPr marL="0" indent="0">
              <a:lnSpc>
                <a:spcPct val="100000"/>
              </a:lnSpc>
              <a:spcBef>
                <a:spcPts val="0"/>
              </a:spcBef>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 (2)</a:t>
            </a:r>
          </a:p>
          <a:p>
            <a:pPr marL="771525" lvl="1" indent="-285750">
              <a:lnSpc>
                <a:spcPct val="107000"/>
              </a:lnSpc>
              <a:spcBef>
                <a:spcPts val="0"/>
              </a:spcBef>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book of the pilgrimages of Israel, the forty years wandering in the wilderness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57175" marR="0">
              <a:lnSpc>
                <a:spcPct val="107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 The Failure at Kadesh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sending of the spies and the report chapter 13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rebellion of the people and the curse pronounced upon them chapter 14. The whole generation doomed verse 29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events connected with 40 years wandering in the wilderness chapter 15-19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return to Kadesh. the sin of Moses, and the death of Aaron chapter 20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brown snake chapter 21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Balaam, the mercenary profit and the corruption of Israel chapters 22-25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census of the new generation chapter 26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Various laws concerning inheritance offerings feast vows, etc. chapter 27-30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judgment of Midian chapter 31, the assignment of the land east of the Jordan chapter 32</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cities of refuge, chapter 35</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buNone/>
            </a:pPr>
            <a:endParaRPr lang="en-US" sz="2800" u="none" strike="noStrik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1927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p:txBody>
          <a:bodyPr>
            <a:normAutofit/>
          </a:bodyPr>
          <a:lstStyle/>
          <a:p>
            <a:pPr marR="0" indent="0">
              <a:lnSpc>
                <a:spcPct val="115000"/>
              </a:lnSpc>
              <a:spcBef>
                <a:spcPts val="0"/>
              </a:spcBef>
              <a:spcAft>
                <a:spcPts val="800"/>
              </a:spcAft>
              <a:buNone/>
            </a:pPr>
            <a:r>
              <a:rPr lang="en-US"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Old Testament History and Theology, Part 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nSpc>
                <a:spcPct val="150000"/>
              </a:lnSpc>
              <a:spcBef>
                <a:spcPts val="0"/>
              </a:spcBef>
              <a:spcAft>
                <a:spcPts val="0"/>
              </a:spcAft>
              <a:buFont typeface="Arial" panose="020B0604020202020204" pitchFamily="34" charset="0"/>
              <a:buChar char="•"/>
              <a:tabLst>
                <a:tab pos="914400" algn="l"/>
              </a:tabLst>
            </a:pPr>
            <a:r>
              <a:rPr lang="en-US"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Pentateuch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marR="0" lvl="2" indent="-228600">
              <a:lnSpc>
                <a:spcPct val="150000"/>
              </a:lnSpc>
              <a:spcBef>
                <a:spcPts val="0"/>
              </a:spcBef>
              <a:spcAft>
                <a:spcPts val="0"/>
              </a:spcAft>
              <a:buFont typeface="Arial" panose="020B0604020202020204" pitchFamily="34" charset="0"/>
              <a:buChar char="•"/>
              <a:tabLst>
                <a:tab pos="1371600" algn="l"/>
              </a:tabLst>
            </a:pPr>
            <a:r>
              <a:rPr lang="en-US"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Creation narratives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marR="0" lvl="2" indent="-228600">
              <a:lnSpc>
                <a:spcPct val="150000"/>
              </a:lnSpc>
              <a:spcBef>
                <a:spcPts val="0"/>
              </a:spcBef>
              <a:spcAft>
                <a:spcPts val="0"/>
              </a:spcAft>
              <a:buFont typeface="Arial" panose="020B0604020202020204" pitchFamily="34" charset="0"/>
              <a:buChar char="•"/>
              <a:tabLst>
                <a:tab pos="1371600" algn="l"/>
              </a:tabLst>
            </a:pPr>
            <a:r>
              <a:rPr lang="en-US"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Patriarchs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marR="0" lvl="2" indent="-228600">
              <a:lnSpc>
                <a:spcPct val="150000"/>
              </a:lnSpc>
              <a:spcBef>
                <a:spcPts val="0"/>
              </a:spcBef>
              <a:spcAft>
                <a:spcPts val="0"/>
              </a:spcAft>
              <a:buFont typeface="Arial" panose="020B0604020202020204" pitchFamily="34" charset="0"/>
              <a:buChar char="•"/>
              <a:tabLst>
                <a:tab pos="1371600" algn="l"/>
              </a:tabLst>
            </a:pPr>
            <a:r>
              <a:rPr lang="en-US"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Israel’s relationship with Yahweh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US"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Historical Books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3876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20</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715108" y="1451610"/>
            <a:ext cx="10638692" cy="4725353"/>
          </a:xfrm>
        </p:spPr>
        <p:txBody>
          <a:bodyPr>
            <a:normAutofit lnSpcReduction="10000"/>
          </a:bodyPr>
          <a:lstStyle/>
          <a:p>
            <a:pPr marL="0" indent="0">
              <a:lnSpc>
                <a:spcPct val="100000"/>
              </a:lnSpc>
              <a:spcBef>
                <a:spcPts val="0"/>
              </a:spcBef>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dirty="0">
              <a:latin typeface="Times New Roman" panose="02020603050405020304" pitchFamily="18" charset="0"/>
              <a:cs typeface="Times New Roman" panose="02020603050405020304" pitchFamily="18" charset="0"/>
            </a:endParaRPr>
          </a:p>
          <a:p>
            <a:pPr marL="257175" marR="0">
              <a:lnSpc>
                <a:spcPct val="150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rPr>
              <a:t>Deuteronomy: </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rehearsal of the laws proclaimed at Sinai with a call to obedience interspersed with the reveal of the experiences of the old generation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50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rehearsal of God's dealings with Israel in the past, chapters 1-44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50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repetition of the decalogue and references to the choice of Israel to be a separated people obedient to the divine commandments, chapters 5-11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50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code of laws to be observed in Canaan, chapters 12-26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50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Pronounced on obedience and curses on disobedience death and life set before the people chapters, 27-30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50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final words of Moses his song blessing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etc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chapters 31-33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50000"/>
              </a:lnSpc>
              <a:spcBef>
                <a:spcPts val="0"/>
              </a:spcBef>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supplemental account of the last vision and the death of Moses, chapter 34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US" sz="1800" b="1" dirty="0">
              <a:solidFill>
                <a:srgbClr val="000000"/>
              </a:solidFill>
              <a:effectLst/>
              <a:latin typeface="Times New Roman" panose="02020603050405020304" pitchFamily="18" charset="0"/>
              <a:ea typeface="Times New Roman" panose="02020603050405020304" pitchFamily="18" charset="0"/>
            </a:endParaRPr>
          </a:p>
          <a:p>
            <a:pPr marL="0" indent="0">
              <a:lnSpc>
                <a:spcPct val="100000"/>
              </a:lnSpc>
              <a:spcBef>
                <a:spcPts val="0"/>
              </a:spcBef>
              <a:buNone/>
            </a:pPr>
            <a:endParaRPr lang="en-US" sz="1800" b="1" dirty="0">
              <a:solidFill>
                <a:srgbClr val="000000"/>
              </a:solidFill>
              <a:effectLst/>
              <a:latin typeface="Times New Roman" panose="02020603050405020304" pitchFamily="18" charset="0"/>
              <a:ea typeface="Times New Roman" panose="02020603050405020304" pitchFamily="18" charset="0"/>
            </a:endParaRPr>
          </a:p>
          <a:p>
            <a:pPr marL="0" indent="0">
              <a:lnSpc>
                <a:spcPct val="100000"/>
              </a:lnSpc>
              <a:spcBef>
                <a:spcPts val="0"/>
              </a:spcBef>
              <a:buNone/>
            </a:pPr>
            <a:r>
              <a:rPr lang="en-US"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42616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3</a:t>
            </a:fld>
            <a:endParaRPr lang="en-US"/>
          </a:p>
        </p:txBody>
      </p:sp>
      <p:sp>
        <p:nvSpPr>
          <p:cNvPr id="14" name="Content Placeholder 13">
            <a:extLst>
              <a:ext uri="{FF2B5EF4-FFF2-40B4-BE49-F238E27FC236}">
                <a16:creationId xmlns:a16="http://schemas.microsoft.com/office/drawing/2014/main" id="{05AF9ED7-9EDC-4264-BB45-C06E01333622}"/>
              </a:ext>
            </a:extLst>
          </p:cNvPr>
          <p:cNvSpPr>
            <a:spLocks noGrp="1"/>
          </p:cNvSpPr>
          <p:nvPr>
            <p:ph idx="1"/>
          </p:nvPr>
        </p:nvSpPr>
        <p:spPr>
          <a:xfrm>
            <a:off x="941070" y="1690688"/>
            <a:ext cx="10515600" cy="3765233"/>
          </a:xfrm>
        </p:spPr>
        <p:txBody>
          <a:bodyPr/>
          <a:lstStyle/>
          <a:p>
            <a:r>
              <a:rPr lang="en-US" sz="2800" u="none" strike="noStrike" dirty="0">
                <a:effectLst/>
                <a:latin typeface="Times New Roman" panose="02020603050405020304" pitchFamily="18" charset="0"/>
                <a:cs typeface="Times New Roman" panose="02020603050405020304" pitchFamily="18" charset="0"/>
              </a:rPr>
              <a:t>Development of Hebrew </a:t>
            </a:r>
            <a:r>
              <a:rPr lang="en-US" dirty="0">
                <a:latin typeface="Times New Roman" panose="02020603050405020304" pitchFamily="18" charset="0"/>
                <a:cs typeface="Times New Roman" panose="02020603050405020304" pitchFamily="18" charset="0"/>
              </a:rPr>
              <a:t>Scripture</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a:lnSpc>
                <a:spcPct val="150000"/>
              </a:lnSpc>
            </a:pPr>
            <a:r>
              <a:rPr lang="en-US" sz="2000" b="0" i="0" dirty="0">
                <a:effectLst/>
                <a:latin typeface="Times New Roman" panose="02020603050405020304" pitchFamily="18" charset="0"/>
                <a:cs typeface="Times New Roman" panose="02020603050405020304" pitchFamily="18" charset="0"/>
              </a:rPr>
              <a:t>What is now known by Christians as the Old Testament of the Bible is still known by the Jews as the Tanakh. Tanakh is an acronym based on the three distinct parts of the Hebrew Scriptures: the Torah (Law), the Nevi’im (Prophets), and the </a:t>
            </a:r>
            <a:r>
              <a:rPr lang="en-US" sz="2000" b="0" i="0" dirty="0" err="1">
                <a:effectLst/>
                <a:latin typeface="Times New Roman" panose="02020603050405020304" pitchFamily="18" charset="0"/>
                <a:cs typeface="Times New Roman" panose="02020603050405020304" pitchFamily="18" charset="0"/>
              </a:rPr>
              <a:t>Kethuvim</a:t>
            </a:r>
            <a:r>
              <a:rPr lang="en-US" sz="2000" b="0" i="0" dirty="0">
                <a:effectLst/>
                <a:latin typeface="Times New Roman" panose="02020603050405020304" pitchFamily="18" charset="0"/>
                <a:cs typeface="Times New Roman" panose="02020603050405020304" pitchFamily="18" charset="0"/>
              </a:rPr>
              <a:t> (Writings)</a:t>
            </a:r>
          </a:p>
        </p:txBody>
      </p:sp>
    </p:spTree>
    <p:extLst>
      <p:ext uri="{BB962C8B-B14F-4D97-AF65-F5344CB8AC3E}">
        <p14:creationId xmlns:p14="http://schemas.microsoft.com/office/powerpoint/2010/main" val="1861516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4</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indent="0">
              <a:lnSpc>
                <a:spcPct val="150000"/>
              </a:lnSpc>
              <a:buNone/>
            </a:pPr>
            <a:r>
              <a:rPr lang="en-US" sz="2000" b="1" u="none" strike="noStrike" dirty="0">
                <a:effectLst/>
                <a:latin typeface="Times New Roman" panose="02020603050405020304" pitchFamily="18" charset="0"/>
                <a:cs typeface="Times New Roman" panose="02020603050405020304" pitchFamily="18" charset="0"/>
              </a:rPr>
              <a:t>The </a:t>
            </a:r>
            <a:r>
              <a:rPr lang="en-US" sz="2000" b="1" dirty="0">
                <a:latin typeface="Times New Roman" panose="02020603050405020304" pitchFamily="18" charset="0"/>
                <a:cs typeface="Times New Roman" panose="02020603050405020304" pitchFamily="18" charset="0"/>
              </a:rPr>
              <a:t>Old Testament</a:t>
            </a:r>
            <a:r>
              <a:rPr lang="en-US" sz="2000" b="1" u="none" strike="noStrike" dirty="0">
                <a:effectLst/>
                <a:latin typeface="Times New Roman" panose="02020603050405020304" pitchFamily="18" charset="0"/>
                <a:cs typeface="Times New Roman" panose="02020603050405020304" pitchFamily="18" charset="0"/>
              </a:rPr>
              <a:t>: Torah (Pentateuch)</a:t>
            </a:r>
          </a:p>
          <a:p>
            <a:pPr marL="200025" marR="0" indent="0">
              <a:lnSpc>
                <a:spcPct val="107000"/>
              </a:lnSpc>
              <a:spcBef>
                <a:spcPts val="0"/>
              </a:spcBef>
              <a:spcAft>
                <a:spcPts val="0"/>
              </a:spcAft>
              <a:buNone/>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first five books of the Bible (Genesis, Exodus, Leviticus, Numbers, </a:t>
            </a:r>
            <a:r>
              <a:rPr lang="en-US" sz="2000" dirty="0">
                <a:solidFill>
                  <a:srgbClr val="000000"/>
                </a:solidFill>
                <a:effectLst/>
                <a:latin typeface="Times New Roman" panose="02020603050405020304" pitchFamily="18" charset="0"/>
                <a:ea typeface="Times New Roman" panose="02020603050405020304" pitchFamily="18" charset="0"/>
              </a:rPr>
              <a:t>Deuteronomy) </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tell the story of the prehistory of Israel, from the creation to the death of Moses on the threshold of the promised land. Genesis 1-11 deals with the primeval history, from creation to the flood, and the Tower of Babel. Genesis 12-50 is the patriarchal history, the stories of Abraham, Isaac, Jacob, and the sons of Jacob. The Joseph story, in Genesis 37-50, is a distinct block of material within this corpus. It is a transitional story that explains how Israel came to be in Egypt, and thereby set the stage for exodus. Exodus 1-18 tells the story of the liberation from Egypt. Then Exodus 19-40 and the book of Leviticus present the revelation at Mount Sinai. The book of Numbers describes the sojourn in the wilderness. Finally, Deuteronomy is the farewell address of Moses.” </a:t>
            </a:r>
          </a:p>
          <a:p>
            <a:pPr marL="485775" lvl="1" indent="0">
              <a:lnSpc>
                <a:spcPct val="107000"/>
              </a:lnSpc>
              <a:spcBef>
                <a:spcPts val="0"/>
              </a:spcBef>
              <a:buNone/>
            </a:pPr>
            <a:r>
              <a:rPr lang="en-US"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(Introduction to the Hebrew Bible; John J. Collins, 2004,  Fortress Press, p47) </a:t>
            </a:r>
          </a:p>
          <a:p>
            <a:pPr marL="714375" lvl="1">
              <a:lnSpc>
                <a:spcPct val="107000"/>
              </a:lnSpc>
              <a:spcBef>
                <a:spcPts val="0"/>
              </a:spcBef>
            </a:pP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1D5D6E5-1E8E-4D95-AE2D-3BB5BD8F1B25}"/>
              </a:ext>
            </a:extLst>
          </p:cNvPr>
          <p:cNvPicPr>
            <a:picLocks noChangeAspect="1"/>
          </p:cNvPicPr>
          <p:nvPr/>
        </p:nvPicPr>
        <p:blipFill>
          <a:blip r:embed="rId2"/>
          <a:stretch>
            <a:fillRect/>
          </a:stretch>
        </p:blipFill>
        <p:spPr>
          <a:xfrm>
            <a:off x="9269128" y="1282697"/>
            <a:ext cx="1719221" cy="963251"/>
          </a:xfrm>
          <a:prstGeom prst="rect">
            <a:avLst/>
          </a:prstGeom>
        </p:spPr>
      </p:pic>
    </p:spTree>
    <p:extLst>
      <p:ext uri="{BB962C8B-B14F-4D97-AF65-F5344CB8AC3E}">
        <p14:creationId xmlns:p14="http://schemas.microsoft.com/office/powerpoint/2010/main" val="259594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5</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699000"/>
          </a:xfrm>
        </p:spPr>
        <p:txBody>
          <a:bodyPr>
            <a:normAutofit fontScale="85000" lnSpcReduction="20000"/>
          </a:bodyPr>
          <a:lstStyle/>
          <a:p>
            <a:pPr marL="0" indent="0">
              <a:lnSpc>
                <a:spcPct val="150000"/>
              </a:lnSpc>
              <a:buNone/>
            </a:pPr>
            <a:r>
              <a:rPr lang="en-US" sz="2400" b="1" u="none" strike="noStrike" dirty="0">
                <a:effectLst/>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Old Testament</a:t>
            </a:r>
            <a:r>
              <a:rPr lang="en-US" sz="2400" b="1" u="none" strike="noStrike" dirty="0">
                <a:effectLst/>
                <a:latin typeface="Times New Roman" panose="02020603050405020304" pitchFamily="18" charset="0"/>
                <a:cs typeface="Times New Roman" panose="02020603050405020304" pitchFamily="18" charset="0"/>
              </a:rPr>
              <a:t>: Torah (Pentateuch)</a:t>
            </a:r>
          </a:p>
          <a:p>
            <a:pPr marL="200025" marR="0" indent="0">
              <a:lnSpc>
                <a:spcPct val="107000"/>
              </a:lnSpc>
              <a:spcBef>
                <a:spcPts val="0"/>
              </a:spcBef>
              <a:spcAft>
                <a:spcPts val="0"/>
              </a:spcAft>
              <a:buNone/>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r>
              <a:rPr lang="en-US" sz="2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Genesis</a:t>
            </a:r>
          </a:p>
          <a:p>
            <a:pPr marL="714375" lvl="1">
              <a:lnSpc>
                <a:spcPct val="107000"/>
              </a:lnSpc>
              <a:spcBef>
                <a:spcPts val="0"/>
              </a:spcBef>
            </a:pPr>
            <a:r>
              <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Book of Origins. The origin of the universe, the human race, etc. Largely a record of  the early history of the chosen people. </a:t>
            </a:r>
          </a:p>
          <a:p>
            <a:pPr marL="714375" lvl="1">
              <a:lnSpc>
                <a:spcPct val="107000"/>
              </a:lnSpc>
              <a:spcBef>
                <a:spcPts val="0"/>
              </a:spcBef>
            </a:pPr>
            <a:endPar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r>
              <a:rPr lang="en-US" sz="2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Exodu</a:t>
            </a:r>
            <a:r>
              <a:rPr lang="en-US" sz="21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p>
          <a:p>
            <a:pPr marL="771525" lvl="1" indent="-285750">
              <a:lnSpc>
                <a:spcPct val="107000"/>
              </a:lnSpc>
              <a:spcBef>
                <a:spcPts val="0"/>
              </a:spcBef>
            </a:pPr>
            <a:r>
              <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bondage, deliverance, and beginning of history of Israel on the way to Canaan under the leadership of Moses.</a:t>
            </a:r>
          </a:p>
          <a:p>
            <a:pPr marL="771525" lvl="1" indent="-285750">
              <a:lnSpc>
                <a:spcPct val="107000"/>
              </a:lnSpc>
              <a:spcBef>
                <a:spcPts val="0"/>
              </a:spcBef>
            </a:pPr>
            <a:endPar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r>
              <a:rPr lang="en-US" sz="21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Leviticus</a:t>
            </a:r>
          </a:p>
          <a:p>
            <a:pPr marL="771525" lvl="1" indent="-285750">
              <a:lnSpc>
                <a:spcPct val="107000"/>
              </a:lnSpc>
              <a:spcBef>
                <a:spcPts val="0"/>
              </a:spcBef>
            </a:pPr>
            <a:r>
              <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book of laws concerning morals, cleanliness, food, etc. It teaches access to God through sacrifices. </a:t>
            </a:r>
          </a:p>
          <a:p>
            <a:pPr marL="771525" lvl="1" indent="-285750">
              <a:lnSpc>
                <a:spcPct val="107000"/>
              </a:lnSpc>
              <a:spcBef>
                <a:spcPts val="0"/>
              </a:spcBef>
            </a:pPr>
            <a:endPar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r>
              <a:rPr lang="en-US" sz="21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771525" lvl="1" indent="-285750">
              <a:lnSpc>
                <a:spcPct val="107000"/>
              </a:lnSpc>
              <a:spcBef>
                <a:spcPts val="0"/>
              </a:spcBef>
            </a:pPr>
            <a:r>
              <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book of the pilgrimages of Israel, the forty years wandering in the wilderness.</a:t>
            </a:r>
          </a:p>
          <a:p>
            <a:pPr marL="485775" lvl="1" indent="0">
              <a:lnSpc>
                <a:spcPct val="107000"/>
              </a:lnSpc>
              <a:spcBef>
                <a:spcPts val="0"/>
              </a:spcBef>
              <a:buNone/>
            </a:pPr>
            <a:endPar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r>
              <a:rPr lang="en-US" sz="21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Deuteronomy</a:t>
            </a:r>
          </a:p>
          <a:p>
            <a:pPr marL="771525" lvl="1" indent="-285750">
              <a:lnSpc>
                <a:spcPct val="107000"/>
              </a:lnSpc>
              <a:spcBef>
                <a:spcPts val="0"/>
              </a:spcBef>
            </a:pPr>
            <a:r>
              <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repetition of the laws given shortly before Israel entered Canaan.</a:t>
            </a: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p>
        </p:txBody>
      </p:sp>
      <p:pic>
        <p:nvPicPr>
          <p:cNvPr id="3" name="Picture 2">
            <a:extLst>
              <a:ext uri="{FF2B5EF4-FFF2-40B4-BE49-F238E27FC236}">
                <a16:creationId xmlns:a16="http://schemas.microsoft.com/office/drawing/2014/main" id="{B1D5D6E5-1E8E-4D95-AE2D-3BB5BD8F1B25}"/>
              </a:ext>
            </a:extLst>
          </p:cNvPr>
          <p:cNvPicPr>
            <a:picLocks noChangeAspect="1"/>
          </p:cNvPicPr>
          <p:nvPr/>
        </p:nvPicPr>
        <p:blipFill>
          <a:blip r:embed="rId2"/>
          <a:stretch>
            <a:fillRect/>
          </a:stretch>
        </p:blipFill>
        <p:spPr>
          <a:xfrm>
            <a:off x="9269128" y="1282697"/>
            <a:ext cx="1719221" cy="963251"/>
          </a:xfrm>
          <a:prstGeom prst="rect">
            <a:avLst/>
          </a:prstGeom>
        </p:spPr>
      </p:pic>
    </p:spTree>
    <p:extLst>
      <p:ext uri="{BB962C8B-B14F-4D97-AF65-F5344CB8AC3E}">
        <p14:creationId xmlns:p14="http://schemas.microsoft.com/office/powerpoint/2010/main" val="4282751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6</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Genesis</a:t>
            </a:r>
          </a:p>
          <a:p>
            <a:pPr marL="371475" marR="0" indent="-342900">
              <a:lnSpc>
                <a:spcPct val="107000"/>
              </a:lnSpc>
              <a:spcBef>
                <a:spcPts val="0"/>
              </a:spcBef>
              <a:spcAft>
                <a:spcPts val="0"/>
              </a:spcAft>
            </a:pPr>
            <a:r>
              <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Book of Origins. The origin of the universe, the human race, etc. Largely a record of  the early history of the chosen people</a:t>
            </a:r>
          </a:p>
          <a:p>
            <a:pPr marL="28575" marR="0" indent="0">
              <a:lnSpc>
                <a:spcPct val="107000"/>
              </a:lnSpc>
              <a:spcBef>
                <a:spcPts val="0"/>
              </a:spcBef>
              <a:spcAft>
                <a:spcPts val="0"/>
              </a:spcAft>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00075" marR="0" indent="-400050">
              <a:lnSpc>
                <a:spcPct val="107000"/>
              </a:lnSpc>
              <a:spcBef>
                <a:spcPts val="0"/>
              </a:spcBef>
              <a:spcAft>
                <a:spcPts val="0"/>
              </a:spcAft>
              <a:buAutoNum type="romanU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History of Creation</a:t>
            </a:r>
          </a:p>
          <a:p>
            <a:pPr marL="200025" marR="0" indent="0">
              <a:lnSpc>
                <a:spcPct val="107000"/>
              </a:lnSpc>
              <a:spcBef>
                <a:spcPts val="0"/>
              </a:spcBef>
              <a:spcAft>
                <a:spcPts val="0"/>
              </a:spcAft>
              <a:buNone/>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Of our universe 1:1-25</a:t>
            </a: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200025" marR="0" indent="0">
              <a:lnSpc>
                <a:spcPct val="107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 Of man. 1:26-31; 2:18-24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9232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7</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lnSpcReduction="10000"/>
          </a:bodyPr>
          <a:lstStyle/>
          <a:p>
            <a:pPr marL="0" indent="0">
              <a:lnSpc>
                <a:spcPct val="100000"/>
              </a:lnSpc>
              <a:spcBef>
                <a:spcPts val="0"/>
              </a:spcBef>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000" dirty="0">
                <a:latin typeface="Times New Roman" panose="02020603050405020304" pitchFamily="18" charset="0"/>
                <a:cs typeface="Times New Roman" panose="02020603050405020304" pitchFamily="18" charset="0"/>
              </a:rPr>
              <a:t>Genesis</a:t>
            </a:r>
            <a:endParaRPr lang="en-US" sz="2000" u="none" strike="noStrike" dirty="0">
              <a:effectLst/>
              <a:latin typeface="Times New Roman" panose="02020603050405020304" pitchFamily="18" charset="0"/>
              <a:cs typeface="Times New Roman" panose="02020603050405020304" pitchFamily="18" charset="0"/>
            </a:endParaRPr>
          </a:p>
          <a:p>
            <a:pPr marL="142875" marR="0" indent="0">
              <a:lnSpc>
                <a:spcPct val="15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 The story of primeval man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14375" marR="0" indent="0">
              <a:lnSpc>
                <a:spcPct val="15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The temptation and Fall, the personality and character of the tempter, the penalty of sin, and the 		promise of a coming Redeemer, chap 3 </a:t>
            </a:r>
          </a:p>
          <a:p>
            <a:pPr marL="714375" marR="0" indent="0">
              <a:lnSpc>
                <a:spcPct val="15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The story of Cain and Abel, chap 4 </a:t>
            </a:r>
          </a:p>
          <a:p>
            <a:pPr marL="714375" marR="0" indent="0">
              <a:lnSpc>
                <a:spcPct val="15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the genealogy and death of the patriarchs, chap 5</a:t>
            </a:r>
          </a:p>
          <a:p>
            <a:pPr marL="714375" marR="0" indent="0">
              <a:lnSpc>
                <a:spcPct val="15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The events connected with the Flood, chap 6 - 8 </a:t>
            </a:r>
          </a:p>
          <a:p>
            <a:pPr marL="714375" marR="0" indent="0">
              <a:lnSpc>
                <a:spcPct val="15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  The rainbow covenant and Noah’s sin, chap 9 </a:t>
            </a:r>
          </a:p>
          <a:p>
            <a:pPr marL="714375" marR="0" indent="0">
              <a:lnSpc>
                <a:spcPct val="15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  The descendants of Noah, chap 10 </a:t>
            </a:r>
          </a:p>
          <a:p>
            <a:pPr marL="714375" marR="0" indent="0">
              <a:lnSpc>
                <a:spcPct val="15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  The confusion of language at Babel, chap 11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endParaRPr lang="en-US" sz="2800" u="none" strike="noStrik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9686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8</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451610"/>
            <a:ext cx="10515600" cy="4725353"/>
          </a:xfrm>
        </p:spPr>
        <p:txBody>
          <a:bodyPr>
            <a:normAutofit fontScale="92500" lnSpcReduction="10000"/>
          </a:bodyPr>
          <a:lstStyle/>
          <a:p>
            <a:pPr marL="0" indent="0">
              <a:lnSpc>
                <a:spcPct val="100000"/>
              </a:lnSpc>
              <a:spcBef>
                <a:spcPts val="0"/>
              </a:spcBef>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1900" b="1" u="none" strike="noStrike" dirty="0">
                <a:effectLst/>
                <a:latin typeface="Times New Roman" panose="02020603050405020304" pitchFamily="18" charset="0"/>
                <a:cs typeface="Times New Roman" panose="02020603050405020304" pitchFamily="18" charset="0"/>
              </a:rPr>
              <a:t>Torah (Pentateuch)</a:t>
            </a:r>
            <a:endParaRPr lang="en-US" sz="1900" u="none" strike="noStrike" dirty="0">
              <a:effectLst/>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000" dirty="0">
                <a:latin typeface="Times New Roman" panose="02020603050405020304" pitchFamily="18" charset="0"/>
                <a:cs typeface="Times New Roman" panose="02020603050405020304" pitchFamily="18" charset="0"/>
              </a:rPr>
              <a:t>Genesis</a:t>
            </a:r>
            <a:endParaRPr lang="en-US" sz="2000" u="none" strike="noStrike" dirty="0">
              <a:effectLst/>
              <a:latin typeface="Times New Roman" panose="02020603050405020304" pitchFamily="18" charset="0"/>
              <a:cs typeface="Times New Roman" panose="02020603050405020304" pitchFamily="18" charset="0"/>
            </a:endParaRPr>
          </a:p>
          <a:p>
            <a:pPr marL="85725" marR="0" indent="0">
              <a:lnSpc>
                <a:spcPct val="150000"/>
              </a:lnSpc>
              <a:spcBef>
                <a:spcPts val="0"/>
              </a:spcBef>
              <a:spcAft>
                <a:spcPts val="0"/>
              </a:spcAft>
              <a:buNone/>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history of the chosen people (1)</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50000"/>
              </a:lnSpc>
              <a:spcBef>
                <a:spcPts val="0"/>
              </a:spcBef>
              <a:buFont typeface="+mj-lt"/>
              <a:buAutoNum type="arabicParenR"/>
            </a:pPr>
            <a:r>
              <a:rPr lang="en-US" sz="1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 career of Abraham </a:t>
            </a:r>
          </a:p>
          <a:p>
            <a:pPr marL="457200" lvl="1" indent="0">
              <a:lnSpc>
                <a:spcPct val="150000"/>
              </a:lnSpc>
              <a:spcBef>
                <a:spcPts val="0"/>
              </a:spcBef>
              <a:buNone/>
            </a:pPr>
            <a:r>
              <a:rPr lang="en-US"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His divine call, chap 12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90525" marR="0" indent="0">
              <a:lnSpc>
                <a:spcPct val="150000"/>
              </a:lnSpc>
              <a:spcBef>
                <a:spcPts val="0"/>
              </a:spcBef>
              <a:spcAft>
                <a:spcPts val="0"/>
              </a:spcAft>
              <a:buNone/>
            </a:pPr>
            <a:r>
              <a:rPr lang="en-US"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 The story of Abraham and Lot chap 13 -14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50000"/>
              </a:lnSpc>
              <a:spcBef>
                <a:spcPts val="0"/>
              </a:spcBef>
              <a:spcAft>
                <a:spcPts val="0"/>
              </a:spcAft>
              <a:buNone/>
            </a:pPr>
            <a:r>
              <a:rPr lang="en-US"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 The divine revelations and promises to Abraham, particularly the promise of a son, of the 	possession of the Holy Land, and of great prosperity, chap 15 - 17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50000"/>
              </a:lnSpc>
              <a:spcBef>
                <a:spcPts val="0"/>
              </a:spcBef>
              <a:spcAft>
                <a:spcPts val="0"/>
              </a:spcAft>
              <a:buNone/>
            </a:pPr>
            <a:r>
              <a:rPr lang="en-US"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 His intercession for the cities of the plain, and their destruction chap 18 - 19 </a:t>
            </a:r>
            <a:endParaRPr lang="en-US" sz="19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nSpc>
                <a:spcPct val="150000"/>
              </a:lnSpc>
              <a:spcBef>
                <a:spcPts val="0"/>
              </a:spcBef>
              <a:spcAft>
                <a:spcPts val="0"/>
              </a:spcAft>
              <a:buNone/>
            </a:pPr>
            <a:r>
              <a:rPr lang="en-US" sz="1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 </a:t>
            </a:r>
            <a:r>
              <a:rPr lang="en-US" sz="1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t>
            </a:r>
            <a:r>
              <a:rPr lang="en-US"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 life at </a:t>
            </a:r>
            <a:r>
              <a:rPr lang="en-US" sz="1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Gerar</a:t>
            </a:r>
            <a:r>
              <a:rPr lang="en-US"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the fulfillment of the promise of a son in the birth of Isaac chap 20 - 21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50000"/>
              </a:lnSpc>
              <a:spcBef>
                <a:spcPts val="0"/>
              </a:spcBef>
              <a:spcAft>
                <a:spcPts val="0"/>
              </a:spcAft>
              <a:buNone/>
            </a:pPr>
            <a:r>
              <a:rPr lang="en-US" sz="1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 T</a:t>
            </a:r>
            <a:r>
              <a:rPr lang="en-US"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 test of his obedience by the divine command to sacrifice Isaac, chap 22</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50000"/>
              </a:lnSpc>
              <a:spcBef>
                <a:spcPts val="0"/>
              </a:spcBef>
              <a:spcAft>
                <a:spcPts val="800"/>
              </a:spcAft>
              <a:buNone/>
            </a:pPr>
            <a:r>
              <a:rPr lang="en-US"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 His death, 25:8</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endParaRPr lang="en-US" sz="2800" u="none" strike="noStrik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745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II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9</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lstStyle/>
          <a:p>
            <a:pPr marL="0" indent="0">
              <a:lnSpc>
                <a:spcPct val="100000"/>
              </a:lnSpc>
              <a:spcBef>
                <a:spcPts val="0"/>
              </a:spcBef>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000" dirty="0">
                <a:latin typeface="Times New Roman" panose="02020603050405020304" pitchFamily="18" charset="0"/>
                <a:cs typeface="Times New Roman" panose="02020603050405020304" pitchFamily="18" charset="0"/>
              </a:rPr>
              <a:t>Genesis</a:t>
            </a:r>
            <a:endParaRPr lang="en-US" sz="2000" u="none" strike="noStrike" dirty="0">
              <a:effectLst/>
              <a:latin typeface="Times New Roman" panose="02020603050405020304" pitchFamily="18" charset="0"/>
              <a:cs typeface="Times New Roman" panose="02020603050405020304" pitchFamily="18" charset="0"/>
            </a:endParaRPr>
          </a:p>
          <a:p>
            <a:pPr marL="85725" marR="0" indent="0">
              <a:lnSpc>
                <a:spcPct val="150000"/>
              </a:lnSpc>
              <a:spcBef>
                <a:spcPts val="0"/>
              </a:spcBef>
              <a:spcAft>
                <a:spcPts val="0"/>
              </a:spcAft>
              <a:buNone/>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 The history of the chosen people (2)</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50000"/>
              </a:lnSpc>
              <a:spcBef>
                <a:spcPts val="0"/>
              </a:spcBef>
              <a:spcAft>
                <a:spcPts val="0"/>
              </a:spcAft>
              <a:buFont typeface="+mj-lt"/>
              <a:buAutoNum type="arabicParenR" startAt="2"/>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 career of Isaac</a:t>
            </a:r>
          </a:p>
          <a:p>
            <a:pPr marL="914400" lvl="2" indent="0">
              <a:lnSpc>
                <a:spcPct val="150000"/>
              </a:lnSpc>
              <a:spcBef>
                <a:spcPts val="0"/>
              </a:spcBef>
              <a:buNone/>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 birth, 21:3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50000"/>
              </a:lnSpc>
              <a:spcBef>
                <a:spcPts val="0"/>
              </a:spcBef>
              <a:spcAft>
                <a:spcPts val="0"/>
              </a:spcAft>
              <a:buNone/>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 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 marriage, chap 24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5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  The birth of his son Jacob and Esau, 25:20-28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50000"/>
              </a:lnSpc>
              <a:spcBef>
                <a:spcPts val="0"/>
              </a:spcBef>
              <a:spcAft>
                <a:spcPts val="80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  His later years, chap 26-27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50000"/>
              </a:lnSpc>
              <a:buNone/>
            </a:pPr>
            <a:endParaRPr lang="en-US" sz="2800" u="none" strike="noStrik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4991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3676</TotalTime>
  <Words>2252</Words>
  <Application>Microsoft Office PowerPoint</Application>
  <PresentationFormat>Widescreen</PresentationFormat>
  <Paragraphs>250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Bible Study II  Old Testament</vt:lpstr>
      <vt:lpstr>Bible Study II </vt:lpstr>
      <vt:lpstr>Bible Study II </vt:lpstr>
      <vt:lpstr>Bible Study II </vt:lpstr>
      <vt:lpstr>Bible Study II </vt:lpstr>
      <vt:lpstr>Bible Study II </vt:lpstr>
      <vt:lpstr>Bible Study II </vt:lpstr>
      <vt:lpstr>Bible Study II </vt:lpstr>
      <vt:lpstr>Bible Study II </vt:lpstr>
      <vt:lpstr>Bible Study II </vt:lpstr>
      <vt:lpstr>Bible Study II </vt:lpstr>
      <vt:lpstr>Bible Study II </vt:lpstr>
      <vt:lpstr>Bible Study II </vt:lpstr>
      <vt:lpstr>Bible Study II </vt:lpstr>
      <vt:lpstr>Bible Study II </vt:lpstr>
      <vt:lpstr>Bible Study II </vt:lpstr>
      <vt:lpstr>Bible Study II </vt:lpstr>
      <vt:lpstr>Bible Study II </vt:lpstr>
      <vt:lpstr>Bible Study II </vt:lpstr>
      <vt:lpstr>Bible Study II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Seekins</dc:creator>
  <cp:lastModifiedBy>Donald Seekins</cp:lastModifiedBy>
  <cp:revision>80</cp:revision>
  <dcterms:created xsi:type="dcterms:W3CDTF">2022-03-16T16:55:25Z</dcterms:created>
  <dcterms:modified xsi:type="dcterms:W3CDTF">2024-03-28T16:12:36Z</dcterms:modified>
</cp:coreProperties>
</file>