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6" r:id="rId3"/>
    <p:sldId id="267" r:id="rId4"/>
    <p:sldId id="270" r:id="rId5"/>
    <p:sldId id="271" r:id="rId6"/>
    <p:sldId id="272" r:id="rId7"/>
    <p:sldId id="273" r:id="rId8"/>
    <p:sldId id="274" r:id="rId9"/>
    <p:sldId id="275" r:id="rId10"/>
    <p:sldId id="276" r:id="rId11"/>
    <p:sldId id="281" r:id="rId12"/>
    <p:sldId id="279" r:id="rId13"/>
    <p:sldId id="292" r:id="rId14"/>
    <p:sldId id="293" r:id="rId15"/>
    <p:sldId id="294" r:id="rId16"/>
    <p:sldId id="280" r:id="rId17"/>
    <p:sldId id="287" r:id="rId18"/>
    <p:sldId id="288" r:id="rId19"/>
    <p:sldId id="289" r:id="rId20"/>
    <p:sldId id="290" r:id="rId21"/>
    <p:sldId id="291" r:id="rId22"/>
    <p:sldId id="277" r:id="rId23"/>
    <p:sldId id="283" r:id="rId24"/>
    <p:sldId id="285" r:id="rId25"/>
    <p:sldId id="286"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83" autoAdjust="0"/>
    <p:restoredTop sz="95201" autoAdjust="0"/>
  </p:normalViewPr>
  <p:slideViewPr>
    <p:cSldViewPr snapToGrid="0">
      <p:cViewPr>
        <p:scale>
          <a:sx n="110" d="100"/>
          <a:sy n="110" d="100"/>
        </p:scale>
        <p:origin x="414" y="-5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33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177A3A-1504-4554-B224-709CA8E0B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7FE5E4-7D7F-44DF-89C3-EC22C7AD69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D1BD5-699B-49C0-846E-502E88937216}" type="datetimeFigureOut">
              <a:rPr lang="en-US" smtClean="0"/>
              <a:t>1/30/2024</a:t>
            </a:fld>
            <a:endParaRPr lang="en-US"/>
          </a:p>
        </p:txBody>
      </p:sp>
      <p:sp>
        <p:nvSpPr>
          <p:cNvPr id="4" name="Footer Placeholder 3">
            <a:extLst>
              <a:ext uri="{FF2B5EF4-FFF2-40B4-BE49-F238E27FC236}">
                <a16:creationId xmlns:a16="http://schemas.microsoft.com/office/drawing/2014/main" id="{72AF332C-FB21-4EE3-86C2-B265DDCBE7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4CBD9F-7813-4E7D-A2F0-984F63C8B8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39F22-EE47-411C-9B46-92F99A185DE0}" type="slidenum">
              <a:rPr lang="en-US" smtClean="0"/>
              <a:t>‹#›</a:t>
            </a:fld>
            <a:endParaRPr lang="en-US"/>
          </a:p>
        </p:txBody>
      </p:sp>
    </p:spTree>
    <p:extLst>
      <p:ext uri="{BB962C8B-B14F-4D97-AF65-F5344CB8AC3E}">
        <p14:creationId xmlns:p14="http://schemas.microsoft.com/office/powerpoint/2010/main" val="2067451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AA810-EB0B-4CA3-8056-BF6C6A6C7757}"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2F502-55F3-4095-85C6-B665DB1F9371}" type="slidenum">
              <a:rPr lang="en-US" smtClean="0"/>
              <a:t>‹#›</a:t>
            </a:fld>
            <a:endParaRPr lang="en-US"/>
          </a:p>
        </p:txBody>
      </p:sp>
    </p:spTree>
    <p:extLst>
      <p:ext uri="{BB962C8B-B14F-4D97-AF65-F5344CB8AC3E}">
        <p14:creationId xmlns:p14="http://schemas.microsoft.com/office/powerpoint/2010/main" val="147279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3301-8267-4F2F-8B3B-F5B98286C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E873E6-41A8-4938-B639-6471FB17B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51A482-4D4F-4C52-9938-03387524773F}"/>
              </a:ext>
            </a:extLst>
          </p:cNvPr>
          <p:cNvSpPr>
            <a:spLocks noGrp="1"/>
          </p:cNvSpPr>
          <p:nvPr>
            <p:ph type="dt" sz="half" idx="10"/>
          </p:nvPr>
        </p:nvSpPr>
        <p:spPr/>
        <p:txBody>
          <a:bodyPr/>
          <a:lstStyle/>
          <a:p>
            <a:fld id="{B3840A91-3166-46B9-B0AB-A10F5590DC8B}" type="datetime1">
              <a:rPr lang="en-US" smtClean="0"/>
              <a:t>1/30/2024</a:t>
            </a:fld>
            <a:endParaRPr lang="en-US"/>
          </a:p>
        </p:txBody>
      </p:sp>
      <p:sp>
        <p:nvSpPr>
          <p:cNvPr id="5" name="Footer Placeholder 4">
            <a:extLst>
              <a:ext uri="{FF2B5EF4-FFF2-40B4-BE49-F238E27FC236}">
                <a16:creationId xmlns:a16="http://schemas.microsoft.com/office/drawing/2014/main" id="{4FB9CAE6-FC91-4BBA-96A1-0CBC70CF0007}"/>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EE7A6F76-F68A-4770-A645-8E0947DE20B1}"/>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29769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3DFB-F4FB-49D6-8153-D3A35755E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6F04FC-CDCE-44FD-8228-9045836E2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F2FD1-9EC8-4841-BBAF-D44EC469E234}"/>
              </a:ext>
            </a:extLst>
          </p:cNvPr>
          <p:cNvSpPr>
            <a:spLocks noGrp="1"/>
          </p:cNvSpPr>
          <p:nvPr>
            <p:ph type="dt" sz="half" idx="10"/>
          </p:nvPr>
        </p:nvSpPr>
        <p:spPr/>
        <p:txBody>
          <a:bodyPr/>
          <a:lstStyle/>
          <a:p>
            <a:fld id="{F1643F8A-8EA6-4292-A93C-45A1D728A0A0}" type="datetime1">
              <a:rPr lang="en-US" smtClean="0"/>
              <a:t>1/30/2024</a:t>
            </a:fld>
            <a:endParaRPr lang="en-US"/>
          </a:p>
        </p:txBody>
      </p:sp>
      <p:sp>
        <p:nvSpPr>
          <p:cNvPr id="5" name="Footer Placeholder 4">
            <a:extLst>
              <a:ext uri="{FF2B5EF4-FFF2-40B4-BE49-F238E27FC236}">
                <a16:creationId xmlns:a16="http://schemas.microsoft.com/office/drawing/2014/main" id="{04668410-F061-47AC-BF38-C01E2EFE75F4}"/>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B11C205B-95AC-4213-B5F9-E5D47EB2287A}"/>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42191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24328-3CB3-4108-B5DD-4F9223E298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B75817-69E7-4268-B970-659FF410BA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67143-F686-45A1-BC0A-BE5B2A62990F}"/>
              </a:ext>
            </a:extLst>
          </p:cNvPr>
          <p:cNvSpPr>
            <a:spLocks noGrp="1"/>
          </p:cNvSpPr>
          <p:nvPr>
            <p:ph type="dt" sz="half" idx="10"/>
          </p:nvPr>
        </p:nvSpPr>
        <p:spPr/>
        <p:txBody>
          <a:bodyPr/>
          <a:lstStyle/>
          <a:p>
            <a:fld id="{A36E060A-73C3-4B3A-A6DD-A4E99FB0C64C}" type="datetime1">
              <a:rPr lang="en-US" smtClean="0"/>
              <a:t>1/30/2024</a:t>
            </a:fld>
            <a:endParaRPr lang="en-US"/>
          </a:p>
        </p:txBody>
      </p:sp>
      <p:sp>
        <p:nvSpPr>
          <p:cNvPr id="5" name="Footer Placeholder 4">
            <a:extLst>
              <a:ext uri="{FF2B5EF4-FFF2-40B4-BE49-F238E27FC236}">
                <a16:creationId xmlns:a16="http://schemas.microsoft.com/office/drawing/2014/main" id="{B367A767-9218-4380-A86D-C7A035BBD834}"/>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19C5145B-959E-4058-B7AD-B4F83CF76581}"/>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50126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327F-A01E-49D2-AA20-6F0BF96B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DAD7E4-1879-4A95-B7C4-87D8EF731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E6E9A-F375-4057-BDF9-C5B27C658B9A}"/>
              </a:ext>
            </a:extLst>
          </p:cNvPr>
          <p:cNvSpPr>
            <a:spLocks noGrp="1"/>
          </p:cNvSpPr>
          <p:nvPr>
            <p:ph type="dt" sz="half" idx="10"/>
          </p:nvPr>
        </p:nvSpPr>
        <p:spPr/>
        <p:txBody>
          <a:bodyPr/>
          <a:lstStyle/>
          <a:p>
            <a:fld id="{019E969D-D7FC-4C79-90E3-766C07D159D2}" type="datetime1">
              <a:rPr lang="en-US" smtClean="0"/>
              <a:t>1/30/2024</a:t>
            </a:fld>
            <a:endParaRPr lang="en-US"/>
          </a:p>
        </p:txBody>
      </p:sp>
      <p:sp>
        <p:nvSpPr>
          <p:cNvPr id="5" name="Footer Placeholder 4">
            <a:extLst>
              <a:ext uri="{FF2B5EF4-FFF2-40B4-BE49-F238E27FC236}">
                <a16:creationId xmlns:a16="http://schemas.microsoft.com/office/drawing/2014/main" id="{C5520B90-C56C-4D4C-B18B-4E981CE662CD}"/>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DB706146-19AA-488D-A21A-2923964D97E5}"/>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85593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EBEC-6181-4F25-9BC3-F03E9C3D42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43A7C4-1E1F-4A65-8B39-4713B9A3E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6D48F-B7C7-4FA6-9EA9-6E7923EF309B}"/>
              </a:ext>
            </a:extLst>
          </p:cNvPr>
          <p:cNvSpPr>
            <a:spLocks noGrp="1"/>
          </p:cNvSpPr>
          <p:nvPr>
            <p:ph type="dt" sz="half" idx="10"/>
          </p:nvPr>
        </p:nvSpPr>
        <p:spPr/>
        <p:txBody>
          <a:bodyPr/>
          <a:lstStyle/>
          <a:p>
            <a:fld id="{E8D629B4-1959-4C26-B238-883E2C0C4C36}" type="datetime1">
              <a:rPr lang="en-US" smtClean="0"/>
              <a:t>1/30/2024</a:t>
            </a:fld>
            <a:endParaRPr lang="en-US"/>
          </a:p>
        </p:txBody>
      </p:sp>
      <p:sp>
        <p:nvSpPr>
          <p:cNvPr id="5" name="Footer Placeholder 4">
            <a:extLst>
              <a:ext uri="{FF2B5EF4-FFF2-40B4-BE49-F238E27FC236}">
                <a16:creationId xmlns:a16="http://schemas.microsoft.com/office/drawing/2014/main" id="{95ED8E06-54EF-4BDA-AF8D-9AF47E04DA9B}"/>
              </a:ext>
            </a:extLst>
          </p:cNvPr>
          <p:cNvSpPr>
            <a:spLocks noGrp="1"/>
          </p:cNvSpPr>
          <p:nvPr>
            <p:ph type="ftr" sz="quarter" idx="11"/>
          </p:nvPr>
        </p:nvSpPr>
        <p:spPr/>
        <p:txBody>
          <a:bodyPr/>
          <a:lstStyle/>
          <a:p>
            <a:r>
              <a:rPr lang="en-US"/>
              <a:t>Buffalo-Pittsburgh Diocese PNCC                                             Rev. Dr. D.L. Seekins</a:t>
            </a:r>
          </a:p>
        </p:txBody>
      </p:sp>
      <p:sp>
        <p:nvSpPr>
          <p:cNvPr id="6" name="Slide Number Placeholder 5">
            <a:extLst>
              <a:ext uri="{FF2B5EF4-FFF2-40B4-BE49-F238E27FC236}">
                <a16:creationId xmlns:a16="http://schemas.microsoft.com/office/drawing/2014/main" id="{303D8397-4978-42E4-88E9-4F5FB4AB20BA}"/>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67220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55B5-EA39-426D-A871-EC7C89FA7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60D14-16BD-4135-B729-1E6D7879F6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E9441-0D7A-4C39-B99D-847AF8911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F54AD1-63AD-4100-93F0-8793A7A46B98}"/>
              </a:ext>
            </a:extLst>
          </p:cNvPr>
          <p:cNvSpPr>
            <a:spLocks noGrp="1"/>
          </p:cNvSpPr>
          <p:nvPr>
            <p:ph type="dt" sz="half" idx="10"/>
          </p:nvPr>
        </p:nvSpPr>
        <p:spPr/>
        <p:txBody>
          <a:bodyPr/>
          <a:lstStyle/>
          <a:p>
            <a:fld id="{086531B3-0D5D-469A-B1E0-7289F9F4CD9D}" type="datetime1">
              <a:rPr lang="en-US" smtClean="0"/>
              <a:t>1/30/2024</a:t>
            </a:fld>
            <a:endParaRPr lang="en-US"/>
          </a:p>
        </p:txBody>
      </p:sp>
      <p:sp>
        <p:nvSpPr>
          <p:cNvPr id="6" name="Footer Placeholder 5">
            <a:extLst>
              <a:ext uri="{FF2B5EF4-FFF2-40B4-BE49-F238E27FC236}">
                <a16:creationId xmlns:a16="http://schemas.microsoft.com/office/drawing/2014/main" id="{FBA34260-21DD-4854-AF3D-2E799F161559}"/>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F8E01F3A-9A31-4A04-8A27-F6F934489842}"/>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19779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A39B-66A9-48E7-B3F2-A16BD92E1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493B8-3C60-482A-926F-52D6EE559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1A813-B807-446A-8F5F-C15B029043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B4D08-01D8-4A30-9F56-F38886390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C0F3EE-47E8-4652-818B-D85A187F45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7DBD70-B514-44B0-ADAB-1E6DC281A594}"/>
              </a:ext>
            </a:extLst>
          </p:cNvPr>
          <p:cNvSpPr>
            <a:spLocks noGrp="1"/>
          </p:cNvSpPr>
          <p:nvPr>
            <p:ph type="dt" sz="half" idx="10"/>
          </p:nvPr>
        </p:nvSpPr>
        <p:spPr/>
        <p:txBody>
          <a:bodyPr/>
          <a:lstStyle/>
          <a:p>
            <a:fld id="{B10C0612-B6FE-441B-9CE0-5E7A165AF571}" type="datetime1">
              <a:rPr lang="en-US" smtClean="0"/>
              <a:t>1/30/2024</a:t>
            </a:fld>
            <a:endParaRPr lang="en-US"/>
          </a:p>
        </p:txBody>
      </p:sp>
      <p:sp>
        <p:nvSpPr>
          <p:cNvPr id="8" name="Footer Placeholder 7">
            <a:extLst>
              <a:ext uri="{FF2B5EF4-FFF2-40B4-BE49-F238E27FC236}">
                <a16:creationId xmlns:a16="http://schemas.microsoft.com/office/drawing/2014/main" id="{35722641-E0E6-4E6F-9F9D-CB3606EE00DA}"/>
              </a:ext>
            </a:extLst>
          </p:cNvPr>
          <p:cNvSpPr>
            <a:spLocks noGrp="1"/>
          </p:cNvSpPr>
          <p:nvPr>
            <p:ph type="ftr" sz="quarter" idx="11"/>
          </p:nvPr>
        </p:nvSpPr>
        <p:spPr/>
        <p:txBody>
          <a:bodyPr/>
          <a:lstStyle/>
          <a:p>
            <a:r>
              <a:rPr lang="en-US"/>
              <a:t>Buffalo-Pittsburgh Diocese PNCC                                             Rev. Dr. D.L. Seekins</a:t>
            </a:r>
          </a:p>
        </p:txBody>
      </p:sp>
      <p:sp>
        <p:nvSpPr>
          <p:cNvPr id="9" name="Slide Number Placeholder 8">
            <a:extLst>
              <a:ext uri="{FF2B5EF4-FFF2-40B4-BE49-F238E27FC236}">
                <a16:creationId xmlns:a16="http://schemas.microsoft.com/office/drawing/2014/main" id="{C7337A57-D2F4-495E-9B79-58E40437469B}"/>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428035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2F3B-CF18-409B-A151-9EA5F5BBFC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2BAA4F-A894-4F3B-A745-2C56E801FE0D}"/>
              </a:ext>
            </a:extLst>
          </p:cNvPr>
          <p:cNvSpPr>
            <a:spLocks noGrp="1"/>
          </p:cNvSpPr>
          <p:nvPr>
            <p:ph type="dt" sz="half" idx="10"/>
          </p:nvPr>
        </p:nvSpPr>
        <p:spPr/>
        <p:txBody>
          <a:bodyPr/>
          <a:lstStyle/>
          <a:p>
            <a:fld id="{6E4DD279-7F7E-4439-8032-9638E91E1361}" type="datetime1">
              <a:rPr lang="en-US" smtClean="0"/>
              <a:t>1/30/2024</a:t>
            </a:fld>
            <a:endParaRPr lang="en-US"/>
          </a:p>
        </p:txBody>
      </p:sp>
      <p:sp>
        <p:nvSpPr>
          <p:cNvPr id="4" name="Footer Placeholder 3">
            <a:extLst>
              <a:ext uri="{FF2B5EF4-FFF2-40B4-BE49-F238E27FC236}">
                <a16:creationId xmlns:a16="http://schemas.microsoft.com/office/drawing/2014/main" id="{298E5488-8C32-420E-9570-95E4BDB36393}"/>
              </a:ext>
            </a:extLst>
          </p:cNvPr>
          <p:cNvSpPr>
            <a:spLocks noGrp="1"/>
          </p:cNvSpPr>
          <p:nvPr>
            <p:ph type="ftr" sz="quarter" idx="11"/>
          </p:nvPr>
        </p:nvSpPr>
        <p:spPr/>
        <p:txBody>
          <a:bodyPr/>
          <a:lstStyle/>
          <a:p>
            <a:r>
              <a:rPr lang="en-US"/>
              <a:t>Buffalo-Pittsburgh Diocese PNCC                                             Rev. Dr. D.L. Seekins</a:t>
            </a:r>
          </a:p>
        </p:txBody>
      </p:sp>
      <p:sp>
        <p:nvSpPr>
          <p:cNvPr id="5" name="Slide Number Placeholder 4">
            <a:extLst>
              <a:ext uri="{FF2B5EF4-FFF2-40B4-BE49-F238E27FC236}">
                <a16:creationId xmlns:a16="http://schemas.microsoft.com/office/drawing/2014/main" id="{DACDB9C9-48ED-4973-8261-F3DE080324A6}"/>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04440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96D9E-4003-4239-94FD-78DA1D45E5B7}"/>
              </a:ext>
            </a:extLst>
          </p:cNvPr>
          <p:cNvSpPr>
            <a:spLocks noGrp="1"/>
          </p:cNvSpPr>
          <p:nvPr>
            <p:ph type="dt" sz="half" idx="10"/>
          </p:nvPr>
        </p:nvSpPr>
        <p:spPr/>
        <p:txBody>
          <a:bodyPr/>
          <a:lstStyle/>
          <a:p>
            <a:fld id="{0FA3D6C2-2B04-4C24-BD28-ABBB7639DF72}" type="datetime1">
              <a:rPr lang="en-US" smtClean="0"/>
              <a:t>1/30/2024</a:t>
            </a:fld>
            <a:endParaRPr lang="en-US"/>
          </a:p>
        </p:txBody>
      </p:sp>
      <p:sp>
        <p:nvSpPr>
          <p:cNvPr id="3" name="Footer Placeholder 2">
            <a:extLst>
              <a:ext uri="{FF2B5EF4-FFF2-40B4-BE49-F238E27FC236}">
                <a16:creationId xmlns:a16="http://schemas.microsoft.com/office/drawing/2014/main" id="{CAC6F9AE-D1CF-4174-A453-15DBEF3CF057}"/>
              </a:ext>
            </a:extLst>
          </p:cNvPr>
          <p:cNvSpPr>
            <a:spLocks noGrp="1"/>
          </p:cNvSpPr>
          <p:nvPr>
            <p:ph type="ftr" sz="quarter" idx="11"/>
          </p:nvPr>
        </p:nvSpPr>
        <p:spPr/>
        <p:txBody>
          <a:bodyPr/>
          <a:lstStyle/>
          <a:p>
            <a:r>
              <a:rPr lang="en-US"/>
              <a:t>Buffalo-Pittsburgh Diocese PNCC                                             Rev. Dr. D.L. Seekins</a:t>
            </a:r>
          </a:p>
        </p:txBody>
      </p:sp>
      <p:sp>
        <p:nvSpPr>
          <p:cNvPr id="4" name="Slide Number Placeholder 3">
            <a:extLst>
              <a:ext uri="{FF2B5EF4-FFF2-40B4-BE49-F238E27FC236}">
                <a16:creationId xmlns:a16="http://schemas.microsoft.com/office/drawing/2014/main" id="{DAB7286D-E23A-4B5F-9F5C-8DA069C32779}"/>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173962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F3C1-A6DF-405A-9ADD-5022D70BD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C3F0A-BF57-43CC-A8C6-8A8C22915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2858A-D443-44BD-9143-A6B84D40B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83ACDE-CD55-4B40-9AA3-E7CBA82B5A34}"/>
              </a:ext>
            </a:extLst>
          </p:cNvPr>
          <p:cNvSpPr>
            <a:spLocks noGrp="1"/>
          </p:cNvSpPr>
          <p:nvPr>
            <p:ph type="dt" sz="half" idx="10"/>
          </p:nvPr>
        </p:nvSpPr>
        <p:spPr/>
        <p:txBody>
          <a:bodyPr/>
          <a:lstStyle/>
          <a:p>
            <a:fld id="{B18A72DA-4A3F-4C70-9A66-BC099F298D60}" type="datetime1">
              <a:rPr lang="en-US" smtClean="0"/>
              <a:t>1/30/2024</a:t>
            </a:fld>
            <a:endParaRPr lang="en-US"/>
          </a:p>
        </p:txBody>
      </p:sp>
      <p:sp>
        <p:nvSpPr>
          <p:cNvPr id="6" name="Footer Placeholder 5">
            <a:extLst>
              <a:ext uri="{FF2B5EF4-FFF2-40B4-BE49-F238E27FC236}">
                <a16:creationId xmlns:a16="http://schemas.microsoft.com/office/drawing/2014/main" id="{2C1A72D0-7013-4C1E-BF8F-E205F16D4F32}"/>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66794835-061D-4B68-BFFE-1C51D02C5680}"/>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305903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4C04-3A2D-40AF-8025-B5E8F705E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31B555-B31E-4EFE-B1BD-968C4FDD2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A841C4-C4F1-4F40-BFEE-8203604AF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8B015-F0B7-4813-8F91-BA91E26FCE70}"/>
              </a:ext>
            </a:extLst>
          </p:cNvPr>
          <p:cNvSpPr>
            <a:spLocks noGrp="1"/>
          </p:cNvSpPr>
          <p:nvPr>
            <p:ph type="dt" sz="half" idx="10"/>
          </p:nvPr>
        </p:nvSpPr>
        <p:spPr/>
        <p:txBody>
          <a:bodyPr/>
          <a:lstStyle/>
          <a:p>
            <a:fld id="{A1BD6ACC-AEAF-4306-866B-D3E1EA89678A}" type="datetime1">
              <a:rPr lang="en-US" smtClean="0"/>
              <a:t>1/30/2024</a:t>
            </a:fld>
            <a:endParaRPr lang="en-US"/>
          </a:p>
        </p:txBody>
      </p:sp>
      <p:sp>
        <p:nvSpPr>
          <p:cNvPr id="6" name="Footer Placeholder 5">
            <a:extLst>
              <a:ext uri="{FF2B5EF4-FFF2-40B4-BE49-F238E27FC236}">
                <a16:creationId xmlns:a16="http://schemas.microsoft.com/office/drawing/2014/main" id="{C2D7E67B-6715-49C0-BDF9-DC10C659ED56}"/>
              </a:ext>
            </a:extLst>
          </p:cNvPr>
          <p:cNvSpPr>
            <a:spLocks noGrp="1"/>
          </p:cNvSpPr>
          <p:nvPr>
            <p:ph type="ftr" sz="quarter" idx="11"/>
          </p:nvPr>
        </p:nvSpPr>
        <p:spPr/>
        <p:txBody>
          <a:bodyPr/>
          <a:lstStyle/>
          <a:p>
            <a:r>
              <a:rPr lang="en-US"/>
              <a:t>Buffalo-Pittsburgh Diocese PNCC                                             Rev. Dr. D.L. Seekins</a:t>
            </a:r>
          </a:p>
        </p:txBody>
      </p:sp>
      <p:sp>
        <p:nvSpPr>
          <p:cNvPr id="7" name="Slide Number Placeholder 6">
            <a:extLst>
              <a:ext uri="{FF2B5EF4-FFF2-40B4-BE49-F238E27FC236}">
                <a16:creationId xmlns:a16="http://schemas.microsoft.com/office/drawing/2014/main" id="{82921E5C-BE81-4D82-918C-7A9241D7223B}"/>
              </a:ext>
            </a:extLst>
          </p:cNvPr>
          <p:cNvSpPr>
            <a:spLocks noGrp="1"/>
          </p:cNvSpPr>
          <p:nvPr>
            <p:ph type="sldNum" sz="quarter" idx="12"/>
          </p:nvPr>
        </p:nvSpPr>
        <p:spPr/>
        <p:txBody>
          <a:bodyPr/>
          <a:lstStyle/>
          <a:p>
            <a:fld id="{13E4AA86-8703-454E-B8CD-5341B2B94ABB}" type="slidenum">
              <a:rPr lang="en-US" smtClean="0"/>
              <a:t>‹#›</a:t>
            </a:fld>
            <a:endParaRPr lang="en-US"/>
          </a:p>
        </p:txBody>
      </p:sp>
    </p:spTree>
    <p:extLst>
      <p:ext uri="{BB962C8B-B14F-4D97-AF65-F5344CB8AC3E}">
        <p14:creationId xmlns:p14="http://schemas.microsoft.com/office/powerpoint/2010/main" val="271116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18000" t="6000" r="18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55074-232E-4D59-91CE-CB5FA8E32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FCC30-D3F6-4033-8027-4902BB719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17078-5E7A-41A6-A183-2374EC9FE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164A0-AF6C-4AE9-BCE1-D60AC03EE50E}" type="datetime1">
              <a:rPr lang="en-US" smtClean="0"/>
              <a:t>1/30/2024</a:t>
            </a:fld>
            <a:endParaRPr lang="en-US"/>
          </a:p>
        </p:txBody>
      </p:sp>
      <p:sp>
        <p:nvSpPr>
          <p:cNvPr id="5" name="Footer Placeholder 4">
            <a:extLst>
              <a:ext uri="{FF2B5EF4-FFF2-40B4-BE49-F238E27FC236}">
                <a16:creationId xmlns:a16="http://schemas.microsoft.com/office/drawing/2014/main" id="{4420054D-91D1-4B02-81F7-B87775482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Buffalo-Pittsburgh Diocese PNCC                                             Rev. Dr. D.L. Seekins</a:t>
            </a:r>
          </a:p>
        </p:txBody>
      </p:sp>
      <p:sp>
        <p:nvSpPr>
          <p:cNvPr id="6" name="Slide Number Placeholder 5">
            <a:extLst>
              <a:ext uri="{FF2B5EF4-FFF2-40B4-BE49-F238E27FC236}">
                <a16:creationId xmlns:a16="http://schemas.microsoft.com/office/drawing/2014/main" id="{4D45EABC-168E-49FD-8E1A-21385E174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4AA86-8703-454E-B8CD-5341B2B94ABB}" type="slidenum">
              <a:rPr lang="en-US" smtClean="0"/>
              <a:t>‹#›</a:t>
            </a:fld>
            <a:endParaRPr lang="en-US"/>
          </a:p>
        </p:txBody>
      </p:sp>
    </p:spTree>
    <p:extLst>
      <p:ext uri="{BB962C8B-B14F-4D97-AF65-F5344CB8AC3E}">
        <p14:creationId xmlns:p14="http://schemas.microsoft.com/office/powerpoint/2010/main" val="34136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C9F5B-AB1A-42D7-8E1D-DC05C2A228FF}"/>
              </a:ext>
            </a:extLst>
          </p:cNvPr>
          <p:cNvSpPr>
            <a:spLocks noGrp="1"/>
          </p:cNvSpPr>
          <p:nvPr>
            <p:ph type="ctrTitle"/>
          </p:nvPr>
        </p:nvSpPr>
        <p:spPr>
          <a:xfrm>
            <a:off x="832514" y="640081"/>
            <a:ext cx="10753356" cy="5489009"/>
          </a:xfrm>
        </p:spPr>
        <p:txBody>
          <a:bodyPr vert="horz" lIns="91440" tIns="45720" rIns="91440" bIns="45720" rtlCol="0" anchor="ctr">
            <a:normAutofit/>
          </a:bodyPr>
          <a:lstStyle/>
          <a:p>
            <a:r>
              <a:rPr lang="en-US" kern="1200" dirty="0">
                <a:solidFill>
                  <a:schemeClr val="tx1"/>
                </a:solidFill>
                <a:latin typeface="Times New Roman" panose="02020603050405020304" pitchFamily="18" charset="0"/>
                <a:cs typeface="Times New Roman" panose="02020603050405020304" pitchFamily="18" charset="0"/>
              </a:rPr>
              <a:t>Bible Study </a:t>
            </a:r>
            <a:br>
              <a:rPr lang="en-US" kern="1200" dirty="0">
                <a:solidFill>
                  <a:schemeClr val="tx1"/>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Class 3</a:t>
            </a:r>
            <a:br>
              <a:rPr lang="en-US" kern="1200" dirty="0">
                <a:solidFill>
                  <a:schemeClr val="tx1"/>
                </a:solidFill>
                <a:latin typeface="Times New Roman" panose="02020603050405020304" pitchFamily="18" charset="0"/>
                <a:cs typeface="Times New Roman" panose="02020603050405020304" pitchFamily="18" charset="0"/>
              </a:rPr>
            </a:br>
            <a:br>
              <a:rPr lang="en-US" kern="1200" dirty="0">
                <a:solidFill>
                  <a:schemeClr val="tx1"/>
                </a:solidFill>
                <a:latin typeface="Times New Roman" panose="02020603050405020304" pitchFamily="18" charset="0"/>
                <a:cs typeface="Times New Roman" panose="02020603050405020304" pitchFamily="18" charset="0"/>
              </a:rPr>
            </a:br>
            <a:r>
              <a:rPr lang="en-US" sz="4400" kern="1200" dirty="0">
                <a:solidFill>
                  <a:schemeClr val="tx1"/>
                </a:solidFill>
                <a:latin typeface="Times New Roman" panose="02020603050405020304" pitchFamily="18" charset="0"/>
                <a:cs typeface="Times New Roman" panose="02020603050405020304" pitchFamily="18" charset="0"/>
              </a:rPr>
              <a:t>Old Testament</a:t>
            </a:r>
          </a:p>
        </p:txBody>
      </p:sp>
      <p:sp>
        <p:nvSpPr>
          <p:cNvPr id="4" name="Footer Placeholder 3">
            <a:extLst>
              <a:ext uri="{FF2B5EF4-FFF2-40B4-BE49-F238E27FC236}">
                <a16:creationId xmlns:a16="http://schemas.microsoft.com/office/drawing/2014/main" id="{851679CF-9515-49CC-B573-A3869597F475}"/>
              </a:ext>
            </a:extLst>
          </p:cNvPr>
          <p:cNvSpPr>
            <a:spLocks noGrp="1"/>
          </p:cNvSpPr>
          <p:nvPr>
            <p:ph type="ftr" sz="quarter" idx="11"/>
          </p:nvPr>
        </p:nvSpPr>
        <p:spPr>
          <a:xfrm>
            <a:off x="643466" y="6356350"/>
            <a:ext cx="8677955" cy="365125"/>
          </a:xfrm>
        </p:spPr>
        <p:txBody>
          <a:bodyPr vert="horz" lIns="91440" tIns="45720" rIns="91440" bIns="45720" rtlCol="0" anchor="ctr">
            <a:normAutofit/>
          </a:bodyPr>
          <a:lstStyle/>
          <a:p>
            <a:pPr algn="l">
              <a:lnSpc>
                <a:spcPct val="90000"/>
              </a:lnSpc>
              <a:spcAft>
                <a:spcPts val="600"/>
              </a:spcAft>
            </a:pPr>
            <a:r>
              <a:rPr lang="en-US" sz="1400" kern="1200" dirty="0">
                <a:solidFill>
                  <a:schemeClr val="tx1">
                    <a:tint val="75000"/>
                  </a:schemeClr>
                </a:solidFill>
                <a:latin typeface="Times New Roman" panose="02020603050405020304" pitchFamily="18" charset="0"/>
                <a:cs typeface="Times New Roman" panose="02020603050405020304" pitchFamily="18" charset="0"/>
              </a:rPr>
              <a:t>Buffalo-Pittsburgh Diocese PNCC</a:t>
            </a:r>
            <a:r>
              <a:rPr lang="en-US" sz="900" kern="1200" dirty="0">
                <a:solidFill>
                  <a:schemeClr val="tx1">
                    <a:tint val="75000"/>
                  </a:schemeClr>
                </a:solidFill>
                <a:latin typeface="+mn-lt"/>
                <a:ea typeface="+mn-ea"/>
                <a:cs typeface="+mn-cs"/>
              </a:rPr>
              <a:t>                                                                                      </a:t>
            </a:r>
            <a:r>
              <a:rPr lang="en-US" sz="1400" kern="1200" dirty="0">
                <a:solidFill>
                  <a:schemeClr val="tx1">
                    <a:tint val="75000"/>
                  </a:schemeClr>
                </a:solidFill>
                <a:latin typeface="Times New Roman" panose="02020603050405020304" pitchFamily="18" charset="0"/>
                <a:cs typeface="Times New Roman" panose="02020603050405020304" pitchFamily="18" charset="0"/>
              </a:rPr>
              <a:t>Rev. Dr. D.L. Seekins</a:t>
            </a:r>
          </a:p>
        </p:txBody>
      </p:sp>
      <p:sp>
        <p:nvSpPr>
          <p:cNvPr id="5" name="Slide Number Placeholder 4">
            <a:extLst>
              <a:ext uri="{FF2B5EF4-FFF2-40B4-BE49-F238E27FC236}">
                <a16:creationId xmlns:a16="http://schemas.microsoft.com/office/drawing/2014/main" id="{8F35D8D5-7CBF-4B13-A943-E557497D2208}"/>
              </a:ext>
            </a:extLst>
          </p:cNvPr>
          <p:cNvSpPr>
            <a:spLocks noGrp="1"/>
          </p:cNvSpPr>
          <p:nvPr>
            <p:ph type="sldNum" sz="quarter" idx="12"/>
          </p:nvPr>
        </p:nvSpPr>
        <p:spPr>
          <a:xfrm>
            <a:off x="10617958" y="6356350"/>
            <a:ext cx="967910" cy="365125"/>
          </a:xfrm>
        </p:spPr>
        <p:txBody>
          <a:bodyPr vert="horz" lIns="91440" tIns="45720" rIns="91440" bIns="45720" rtlCol="0" anchor="ctr">
            <a:normAutofit/>
          </a:bodyPr>
          <a:lstStyle/>
          <a:p>
            <a:pPr>
              <a:spcAft>
                <a:spcPts val="600"/>
              </a:spcAft>
            </a:pPr>
            <a:fld id="{13E4AA86-8703-454E-B8CD-5341B2B94ABB}" type="slidenum">
              <a:rPr lang="en-US" smtClean="0"/>
              <a:pPr>
                <a:spcAft>
                  <a:spcPts val="600"/>
                </a:spcAft>
              </a:pPr>
              <a:t>1</a:t>
            </a:fld>
            <a:endParaRPr lang="en-US"/>
          </a:p>
        </p:txBody>
      </p:sp>
      <p:pic>
        <p:nvPicPr>
          <p:cNvPr id="6" name="Picture 5">
            <a:extLst>
              <a:ext uri="{FF2B5EF4-FFF2-40B4-BE49-F238E27FC236}">
                <a16:creationId xmlns:a16="http://schemas.microsoft.com/office/drawing/2014/main" id="{CC61F786-D41E-4B30-B20E-4E630719356E}"/>
              </a:ext>
            </a:extLst>
          </p:cNvPr>
          <p:cNvPicPr>
            <a:picLocks noChangeAspect="1"/>
          </p:cNvPicPr>
          <p:nvPr/>
        </p:nvPicPr>
        <p:blipFill>
          <a:blip r:embed="rId2"/>
          <a:stretch>
            <a:fillRect/>
          </a:stretch>
        </p:blipFill>
        <p:spPr>
          <a:xfrm>
            <a:off x="8136329" y="5130666"/>
            <a:ext cx="1714500" cy="962025"/>
          </a:xfrm>
          <a:prstGeom prst="rect">
            <a:avLst/>
          </a:prstGeom>
        </p:spPr>
      </p:pic>
      <p:pic>
        <p:nvPicPr>
          <p:cNvPr id="7" name="Picture 6">
            <a:extLst>
              <a:ext uri="{FF2B5EF4-FFF2-40B4-BE49-F238E27FC236}">
                <a16:creationId xmlns:a16="http://schemas.microsoft.com/office/drawing/2014/main" id="{3E3AFA17-95DB-46BB-8EB7-1469A4295A03}"/>
              </a:ext>
            </a:extLst>
          </p:cNvPr>
          <p:cNvPicPr>
            <a:picLocks noChangeAspect="1"/>
          </p:cNvPicPr>
          <p:nvPr/>
        </p:nvPicPr>
        <p:blipFill>
          <a:blip r:embed="rId2"/>
          <a:stretch>
            <a:fillRect/>
          </a:stretch>
        </p:blipFill>
        <p:spPr>
          <a:xfrm>
            <a:off x="2507426" y="5048126"/>
            <a:ext cx="1714500" cy="962025"/>
          </a:xfrm>
          <a:prstGeom prst="rect">
            <a:avLst/>
          </a:prstGeom>
        </p:spPr>
      </p:pic>
    </p:spTree>
    <p:extLst>
      <p:ext uri="{BB962C8B-B14F-4D97-AF65-F5344CB8AC3E}">
        <p14:creationId xmlns:p14="http://schemas.microsoft.com/office/powerpoint/2010/main" val="85031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10</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p>
          <a:p>
            <a:pPr marL="771525" lvl="1" indent="-285750">
              <a:lnSpc>
                <a:spcPct val="107000"/>
              </a:lnSpc>
              <a:spcBef>
                <a:spcPts val="0"/>
              </a:spcBef>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bondage, deliverance, and beginning of history of Israel on the way to Canaan under the leadership of Moses.</a:t>
            </a: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stories in this book? </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Baby Moses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burning bush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ten plagues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7–11 </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Passover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Crossing the Red Sea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14</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Ten Commandments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a:t>
            </a:r>
          </a:p>
          <a:p>
            <a:pPr marL="942975" lvl="1" indent="-457200">
              <a:lnSpc>
                <a:spcPct val="110000"/>
              </a:lnSpc>
              <a:spcBef>
                <a:spcPts val="0"/>
              </a:spcBef>
              <a:buAutoNum type="arabicParenR"/>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Building the tabernacle - Exodus </a:t>
            </a:r>
            <a:r>
              <a:rPr lang="en-US" sz="1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25–27</a:t>
            </a: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11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Zondervan,. NIV, Kids' Visual Study Bible, Full Color Interior: Explore the Story of the Bible---People, Places, and History (p. 240). </a:t>
            </a:r>
            <a:r>
              <a:rPr lang="en-US" sz="11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Zonderkidz</a:t>
            </a:r>
            <a:r>
              <a:rPr lang="en-US" sz="11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Kindle Edition. </a:t>
            </a: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36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11</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(1)</a:t>
            </a:r>
          </a:p>
          <a:p>
            <a:pPr marL="771525" lvl="1" indent="-285750">
              <a:lnSpc>
                <a:spcPct val="107000"/>
              </a:lnSpc>
              <a:spcBef>
                <a:spcPts val="0"/>
              </a:spcBef>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bondage, deliverance, and beginning of history of Israel on the way to Canaan under the leadership of Moses.</a:t>
            </a:r>
          </a:p>
          <a:p>
            <a:pPr marL="28575" marR="0" indent="0">
              <a:lnSpc>
                <a:spcPct val="107000"/>
              </a:lnSpc>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Synopsis; 4 periods in the history of Israel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 indent="0">
              <a:lnSpc>
                <a:spcPct val="107000"/>
              </a:lnSpc>
              <a:spcBef>
                <a:spcPts val="0"/>
              </a:spcBef>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The period of Bondage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07000"/>
              </a:lnSpc>
              <a:spcBef>
                <a:spcPts val="0"/>
              </a:spcBef>
              <a:buFont typeface="+mj-lt"/>
              <a:buAutoNum type="arabicParenR"/>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oppression in Egypt 1 – 12</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0" lvl="3" indent="-342900">
              <a:lnSpc>
                <a:spcPct val="107000"/>
              </a:lnSpc>
              <a:spcBef>
                <a:spcPts val="0"/>
              </a:spcBef>
              <a:buFont typeface="+mj-lt"/>
              <a:buAutoNum type="arabicParenR"/>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events in the early life of Moses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35610"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His birth and adoption 2:1-10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35610"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His attempt to aid his brothers 2:11-14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35610"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His escaped to Midian 2:15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35610"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His marriage 2:21 (40 years pass) Acts 7:30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67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12</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(2)</a:t>
            </a: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The Period of Deliverance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call of Moses at the burning Bush 3:1- 10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His divine Commission and empowering 3:12-22; and 4:1-9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His excuses 3:11; 4:10-13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Aaron associated with Moses in demanding that pharaoh liberate Israel 4:27-31; 5:1-3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bondage made more severe 5:5-23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divine instructions to Moses and Aaron chapter 6-7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contest with Pharaoh and the infliction of the 10 plagues Chap7-11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Passover chap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78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3854254" cy="1086485"/>
          </a:xfrm>
        </p:spPr>
        <p:txBody>
          <a:bodyPr>
            <a:normAutofit/>
          </a:bodyPr>
          <a:lstStyle/>
          <a:p>
            <a:pPr algn="ctr"/>
            <a:r>
              <a:rPr lang="en-US" sz="3200"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13</a:t>
            </a:fld>
            <a:endParaRPr lang="en-US"/>
          </a:p>
        </p:txBody>
      </p:sp>
      <p:pic>
        <p:nvPicPr>
          <p:cNvPr id="4" name="Picture 3">
            <a:extLst>
              <a:ext uri="{FF2B5EF4-FFF2-40B4-BE49-F238E27FC236}">
                <a16:creationId xmlns:a16="http://schemas.microsoft.com/office/drawing/2014/main" id="{816F56F7-9D22-D2E4-C42E-7184A115C0C8}"/>
              </a:ext>
            </a:extLst>
          </p:cNvPr>
          <p:cNvPicPr>
            <a:picLocks noChangeAspect="1"/>
          </p:cNvPicPr>
          <p:nvPr/>
        </p:nvPicPr>
        <p:blipFill>
          <a:blip r:embed="rId2"/>
          <a:stretch>
            <a:fillRect/>
          </a:stretch>
        </p:blipFill>
        <p:spPr>
          <a:xfrm>
            <a:off x="4876800" y="490127"/>
            <a:ext cx="5764530" cy="5877745"/>
          </a:xfrm>
          <a:prstGeom prst="rect">
            <a:avLst/>
          </a:prstGeom>
        </p:spPr>
      </p:pic>
    </p:spTree>
    <p:extLst>
      <p:ext uri="{BB962C8B-B14F-4D97-AF65-F5344CB8AC3E}">
        <p14:creationId xmlns:p14="http://schemas.microsoft.com/office/powerpoint/2010/main" val="89989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3854254" cy="1086485"/>
          </a:xfrm>
        </p:spPr>
        <p:txBody>
          <a:bodyPr>
            <a:normAutofit/>
          </a:bodyPr>
          <a:lstStyle/>
          <a:p>
            <a:pPr algn="ctr"/>
            <a:r>
              <a:rPr lang="en-US" sz="3200"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14</a:t>
            </a:fld>
            <a:endParaRPr lang="en-US"/>
          </a:p>
        </p:txBody>
      </p:sp>
      <p:pic>
        <p:nvPicPr>
          <p:cNvPr id="7" name="Picture 6">
            <a:extLst>
              <a:ext uri="{FF2B5EF4-FFF2-40B4-BE49-F238E27FC236}">
                <a16:creationId xmlns:a16="http://schemas.microsoft.com/office/drawing/2014/main" id="{9BED40D7-039F-3E0C-DF99-032E0B83C764}"/>
              </a:ext>
            </a:extLst>
          </p:cNvPr>
          <p:cNvPicPr>
            <a:picLocks noChangeAspect="1"/>
          </p:cNvPicPr>
          <p:nvPr/>
        </p:nvPicPr>
        <p:blipFill>
          <a:blip r:embed="rId2"/>
          <a:stretch>
            <a:fillRect/>
          </a:stretch>
        </p:blipFill>
        <p:spPr>
          <a:xfrm>
            <a:off x="4778630" y="365126"/>
            <a:ext cx="5295200" cy="6087006"/>
          </a:xfrm>
          <a:prstGeom prst="rect">
            <a:avLst/>
          </a:prstGeom>
        </p:spPr>
      </p:pic>
    </p:spTree>
    <p:extLst>
      <p:ext uri="{BB962C8B-B14F-4D97-AF65-F5344CB8AC3E}">
        <p14:creationId xmlns:p14="http://schemas.microsoft.com/office/powerpoint/2010/main" val="363208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3854254" cy="1086485"/>
          </a:xfrm>
        </p:spPr>
        <p:txBody>
          <a:bodyPr>
            <a:normAutofit/>
          </a:bodyPr>
          <a:lstStyle/>
          <a:p>
            <a:pPr algn="ctr"/>
            <a:r>
              <a:rPr lang="en-US" sz="3200"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15</a:t>
            </a:fld>
            <a:endParaRPr lang="en-US"/>
          </a:p>
        </p:txBody>
      </p:sp>
      <p:pic>
        <p:nvPicPr>
          <p:cNvPr id="4" name="Picture 3">
            <a:extLst>
              <a:ext uri="{FF2B5EF4-FFF2-40B4-BE49-F238E27FC236}">
                <a16:creationId xmlns:a16="http://schemas.microsoft.com/office/drawing/2014/main" id="{BE8F7B55-BA27-09CC-0206-1106D2ED7B88}"/>
              </a:ext>
            </a:extLst>
          </p:cNvPr>
          <p:cNvPicPr>
            <a:picLocks noChangeAspect="1"/>
          </p:cNvPicPr>
          <p:nvPr/>
        </p:nvPicPr>
        <p:blipFill>
          <a:blip r:embed="rId2"/>
          <a:stretch>
            <a:fillRect/>
          </a:stretch>
        </p:blipFill>
        <p:spPr>
          <a:xfrm>
            <a:off x="4692454" y="567511"/>
            <a:ext cx="6006480" cy="5563658"/>
          </a:xfrm>
          <a:prstGeom prst="rect">
            <a:avLst/>
          </a:prstGeom>
        </p:spPr>
      </p:pic>
    </p:spTree>
    <p:extLst>
      <p:ext uri="{BB962C8B-B14F-4D97-AF65-F5344CB8AC3E}">
        <p14:creationId xmlns:p14="http://schemas.microsoft.com/office/powerpoint/2010/main" val="90987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16</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515600" cy="4725353"/>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(3)</a:t>
            </a: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 marR="0" indent="0">
              <a:lnSpc>
                <a:spcPct val="107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The Period of Discipline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The Exodus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12:31-51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Experiences on the way to Mt. Sinai.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13-18.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 marR="0" indent="0">
              <a:lnSpc>
                <a:spcPct val="107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IV. The Period of Legislation and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arrival at Sinai chap 19:1-2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appearance of the Lord on the mount chap 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giving of the 10 commandments chap 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laws proclaimed chap 21-24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Directions concerning the building of the Tabernacle chap 25-27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appointment of the high priest chap 28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worship of the golden calf chap 32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lphaLcParen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preparation for an erection of the Tabernacle chap 35-40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90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17</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515600" cy="4725353"/>
          </a:xfrm>
        </p:spPr>
        <p:txBody>
          <a:bodyPr>
            <a:normAutofit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(4)</a:t>
            </a:r>
            <a:endParaRPr lang="en-US" sz="1800" u="none" strike="noStrike" dirty="0">
              <a:effectLst/>
              <a:latin typeface="Times New Roman" panose="02020603050405020304" pitchFamily="18" charset="0"/>
              <a:cs typeface="Times New Roman" panose="02020603050405020304" pitchFamily="18" charset="0"/>
            </a:endParaRPr>
          </a:p>
          <a:p>
            <a:pPr>
              <a:lnSpc>
                <a:spcPct val="150000"/>
              </a:lnSpc>
              <a:spcBef>
                <a:spcPts val="0"/>
              </a:spcBef>
              <a:spcAft>
                <a:spcPts val="200"/>
              </a:spcAft>
            </a:pPr>
            <a:r>
              <a:rPr lang="en-US" sz="2000" dirty="0">
                <a:solidFill>
                  <a:srgbClr val="000000"/>
                </a:solidFill>
                <a:latin typeface="Times New Roman" panose="02020603050405020304" pitchFamily="18" charset="0"/>
                <a:cs typeface="Times New Roman" panose="02020603050405020304" pitchFamily="18" charset="0"/>
              </a:rPr>
              <a:t>The Pilgrimage of Israel a type of the Christian Life </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(see 1Co 10:1-11). </a:t>
            </a:r>
          </a:p>
          <a:p>
            <a:pPr>
              <a:lnSpc>
                <a:spcPct val="150000"/>
              </a:lnSpc>
              <a:spcBef>
                <a:spcPts val="0"/>
              </a:spcBef>
              <a:spcAft>
                <a:spcPts val="200"/>
              </a:spcAft>
            </a:pPr>
            <a:r>
              <a:rPr lang="en-US" sz="2000" dirty="0">
                <a:solidFill>
                  <a:srgbClr val="000000"/>
                </a:solidFill>
                <a:latin typeface="Times New Roman" panose="02020603050405020304" pitchFamily="18" charset="0"/>
                <a:cs typeface="Times New Roman" panose="02020603050405020304" pitchFamily="18" charset="0"/>
              </a:rPr>
              <a:t>The Egyptian bondage. A type of the bondage of sin. </a:t>
            </a:r>
          </a:p>
          <a:p>
            <a:pPr>
              <a:lnSpc>
                <a:spcPct val="150000"/>
              </a:lnSpc>
              <a:spcBef>
                <a:spcPts val="0"/>
              </a:spcBef>
              <a:spcAft>
                <a:spcPts val="200"/>
              </a:spcAft>
            </a:pPr>
            <a:r>
              <a:rPr lang="en-US" sz="2000" dirty="0">
                <a:solidFill>
                  <a:srgbClr val="000000"/>
                </a:solidFill>
                <a:latin typeface="Times New Roman" panose="02020603050405020304" pitchFamily="18" charset="0"/>
                <a:cs typeface="Times New Roman" panose="02020603050405020304" pitchFamily="18" charset="0"/>
              </a:rPr>
              <a:t>Moses as deliverer. A type of Christ (parallel between Christ and Moses).</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Exodus, A type of the forsaking of the sinful life.</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Passover lamb, A type of Christ. The Lamb of God.</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Pharaoh’s pursuit of Israel, 14:8-9; A type of the evil forces pursuing believers.</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opening of the Red Sea, 14:21; A type of hindrances removed.</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pilar of cloud and fire, 14:19-20; A type of the divine presence with believers.</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song of Moses, 15:1-19; A type of the songs of spiritual victory.</a:t>
            </a:r>
          </a:p>
          <a:p>
            <a:pPr>
              <a:lnSpc>
                <a:spcPct val="150000"/>
              </a:lnSpc>
              <a:spcBef>
                <a:spcPts val="0"/>
              </a:spcBef>
              <a:spcAft>
                <a:spcPts val="200"/>
              </a:spcAft>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04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18</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515600" cy="4725353"/>
          </a:xfrm>
        </p:spPr>
        <p:txBody>
          <a:bodyPr>
            <a:normAutofit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(5)</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mixed multitude, 12:38; A type of the worldly people in the church.</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Marah and Elim, 15:23-27; A type of the bitter and sweet experiences of the spiritual life.</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pots of meat, 16:3, A type of the sensual pleasures of the old life.</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manna, 16:4, A type of Christ, the Bread of Life. </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water from the rock, 17:6, A type of Christ, the living water, 1Co 10:4</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upholding of Moses’ hands, 17:2, A type of the need of cooperation among leaders.</a:t>
            </a:r>
          </a:p>
          <a:p>
            <a:pPr>
              <a:lnSpc>
                <a:spcPct val="150000"/>
              </a:lnSpc>
              <a:spcBef>
                <a:spcPts val="0"/>
              </a:spcBef>
              <a:spcAft>
                <a:spcPts val="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the structure of the tabernacle, its furniture, ordinances, the garments of the priesthood, the ark of the covenant, etc., are found many types of Christ and the church. </a:t>
            </a: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870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19</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301262"/>
            <a:ext cx="10515600" cy="5055088"/>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(6)</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B1E4EEE-9FBF-9018-C231-A752E9F7CE3E}"/>
              </a:ext>
            </a:extLst>
          </p:cNvPr>
          <p:cNvPicPr>
            <a:picLocks noChangeAspect="1"/>
          </p:cNvPicPr>
          <p:nvPr/>
        </p:nvPicPr>
        <p:blipFill>
          <a:blip r:embed="rId2"/>
          <a:stretch>
            <a:fillRect/>
          </a:stretch>
        </p:blipFill>
        <p:spPr>
          <a:xfrm>
            <a:off x="3625788" y="1846439"/>
            <a:ext cx="4401164" cy="4420217"/>
          </a:xfrm>
          <a:prstGeom prst="rect">
            <a:avLst/>
          </a:prstGeom>
        </p:spPr>
      </p:pic>
    </p:spTree>
    <p:extLst>
      <p:ext uri="{BB962C8B-B14F-4D97-AF65-F5344CB8AC3E}">
        <p14:creationId xmlns:p14="http://schemas.microsoft.com/office/powerpoint/2010/main" val="225201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a:bodyPr>
          <a:lstStyle/>
          <a:p>
            <a:pPr marL="0" indent="0">
              <a:lnSpc>
                <a:spcPct val="150000"/>
              </a:lnSpc>
              <a:buNone/>
            </a:pPr>
            <a:r>
              <a:rPr lang="en-US" sz="2000" b="1" u="none" strike="noStrike" dirty="0">
                <a:effectLst/>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Old Testament</a:t>
            </a:r>
            <a:r>
              <a:rPr lang="en-US" sz="2000" b="1" u="none" strike="noStrike" dirty="0">
                <a:effectLst/>
                <a:latin typeface="Times New Roman" panose="02020603050405020304" pitchFamily="18" charset="0"/>
                <a:cs typeface="Times New Roman" panose="02020603050405020304" pitchFamily="18" charset="0"/>
              </a:rPr>
              <a:t>: Torah (Pentateuch)</a:t>
            </a:r>
          </a:p>
          <a:p>
            <a:pPr marL="200025" marR="0" indent="0">
              <a:lnSpc>
                <a:spcPct val="107000"/>
              </a:lnSpc>
              <a:spcBef>
                <a:spcPts val="0"/>
              </a:spcBef>
              <a:spcAft>
                <a:spcPts val="0"/>
              </a:spcAf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first five books of the Bible (Genesis, Exodus, Leviticus, Numbers, </a:t>
            </a:r>
            <a:r>
              <a:rPr lang="en-US" sz="2000" dirty="0">
                <a:solidFill>
                  <a:srgbClr val="000000"/>
                </a:solidFill>
                <a:effectLst/>
                <a:latin typeface="Times New Roman" panose="02020603050405020304" pitchFamily="18" charset="0"/>
                <a:ea typeface="Times New Roman" panose="02020603050405020304" pitchFamily="18" charset="0"/>
              </a:rPr>
              <a:t>Deuteronomy)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tell the story of the prehistory of Israel, from the creation to the death of Moses on the threshold of the promised land. Genesis 1-11 deals with the primeval history, from creation to the flood, and the Tower of Babel. Genesis 12-50 is the patriarchal history, the stories of Abraham, Isaac, Jacob, and the sons of Jacob. The Joseph story, in Genesis 37-50, is a distinct block of material within this corpus. It is a transitional story that explains how Israel came to be in Egypt, and thereby set the stage for exodus. </a:t>
            </a:r>
            <a:r>
              <a:rPr lang="en-US" sz="20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Exodus 1-18 tells the story of the liberation from Egypt. Then Exodus 19-40</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book of Leviticus present the revelation at Mount Sinai.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book of Numbers describes the sojourn in the wilderness. Finally, Deuteronomy is the farewell address of Moses.” </a:t>
            </a:r>
          </a:p>
          <a:p>
            <a:pPr marL="485775" lvl="1" indent="0">
              <a:lnSpc>
                <a:spcPct val="107000"/>
              </a:lnSpc>
              <a:spcBef>
                <a:spcPts val="0"/>
              </a:spcBef>
              <a:buNone/>
            </a:pPr>
            <a:r>
              <a:rPr lang="en-US"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(Introduction to the Hebrew Bible; John J. Collins, 2004,  Fortress Press, p47) </a:t>
            </a:r>
          </a:p>
          <a:p>
            <a:pPr marL="714375" lvl="1">
              <a:lnSpc>
                <a:spcPct val="107000"/>
              </a:lnSpc>
              <a:spcBef>
                <a:spcPts val="0"/>
              </a:spcBef>
            </a:pP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1D5D6E5-1E8E-4D95-AE2D-3BB5BD8F1B25}"/>
              </a:ext>
            </a:extLst>
          </p:cNvPr>
          <p:cNvPicPr>
            <a:picLocks noChangeAspect="1"/>
          </p:cNvPicPr>
          <p:nvPr/>
        </p:nvPicPr>
        <p:blipFill>
          <a:blip r:embed="rId2"/>
          <a:stretch>
            <a:fillRect/>
          </a:stretch>
        </p:blipFill>
        <p:spPr>
          <a:xfrm>
            <a:off x="9269128" y="1282697"/>
            <a:ext cx="1719221" cy="963251"/>
          </a:xfrm>
          <a:prstGeom prst="rect">
            <a:avLst/>
          </a:prstGeom>
        </p:spPr>
      </p:pic>
    </p:spTree>
    <p:extLst>
      <p:ext uri="{BB962C8B-B14F-4D97-AF65-F5344CB8AC3E}">
        <p14:creationId xmlns:p14="http://schemas.microsoft.com/office/powerpoint/2010/main" val="2595945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20</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301262"/>
            <a:ext cx="10515600" cy="5055088"/>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(7) – The Tabernacle</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6DA603B-A0C2-415C-D443-323B2CFBFF79}"/>
              </a:ext>
            </a:extLst>
          </p:cNvPr>
          <p:cNvPicPr>
            <a:picLocks noChangeAspect="1"/>
          </p:cNvPicPr>
          <p:nvPr/>
        </p:nvPicPr>
        <p:blipFill>
          <a:blip r:embed="rId2"/>
          <a:stretch>
            <a:fillRect/>
          </a:stretch>
        </p:blipFill>
        <p:spPr>
          <a:xfrm>
            <a:off x="3135410" y="1947356"/>
            <a:ext cx="6072133" cy="4408994"/>
          </a:xfrm>
          <a:prstGeom prst="rect">
            <a:avLst/>
          </a:prstGeom>
        </p:spPr>
      </p:pic>
    </p:spTree>
    <p:extLst>
      <p:ext uri="{BB962C8B-B14F-4D97-AF65-F5344CB8AC3E}">
        <p14:creationId xmlns:p14="http://schemas.microsoft.com/office/powerpoint/2010/main" val="205486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21</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301262"/>
            <a:ext cx="10515600" cy="5055088"/>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 Exodus (7) – The </a:t>
            </a:r>
            <a:r>
              <a:rPr lang="en-US" sz="1800" b="1" dirty="0">
                <a:latin typeface="Times New Roman" panose="02020603050405020304" pitchFamily="18" charset="0"/>
                <a:cs typeface="Times New Roman" panose="02020603050405020304" pitchFamily="18" charset="0"/>
              </a:rPr>
              <a:t>Ark </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251F10-318B-39AE-B039-103F968200F9}"/>
              </a:ext>
            </a:extLst>
          </p:cNvPr>
          <p:cNvPicPr>
            <a:picLocks noChangeAspect="1"/>
          </p:cNvPicPr>
          <p:nvPr/>
        </p:nvPicPr>
        <p:blipFill>
          <a:blip r:embed="rId2"/>
          <a:stretch>
            <a:fillRect/>
          </a:stretch>
        </p:blipFill>
        <p:spPr>
          <a:xfrm>
            <a:off x="3256803" y="2055644"/>
            <a:ext cx="5353797" cy="4153480"/>
          </a:xfrm>
          <a:prstGeom prst="rect">
            <a:avLst/>
          </a:prstGeom>
        </p:spPr>
      </p:pic>
    </p:spTree>
    <p:extLst>
      <p:ext uri="{BB962C8B-B14F-4D97-AF65-F5344CB8AC3E}">
        <p14:creationId xmlns:p14="http://schemas.microsoft.com/office/powerpoint/2010/main" val="97401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22</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720754" cy="4519613"/>
          </a:xfrm>
        </p:spPr>
        <p:txBody>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a:t>
            </a:r>
          </a:p>
          <a:p>
            <a:pPr marL="771525" lvl="1" indent="-285750">
              <a:lnSpc>
                <a:spcPct val="107000"/>
              </a:lnSpc>
              <a:spcBef>
                <a:spcPts val="0"/>
              </a:spcBef>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laws concerning morals, cleanliness, food, etc. It teaches access to God through sacrifices.</a:t>
            </a:r>
          </a:p>
          <a:p>
            <a:pPr marL="342900" marR="0" lvl="0" indent="-342900">
              <a:lnSpc>
                <a:spcPct val="107000"/>
              </a:lnSpc>
              <a:spcBef>
                <a:spcPts val="0"/>
              </a:spcBef>
              <a:spcAft>
                <a:spcPts val="0"/>
              </a:spcAft>
              <a:buFont typeface="+mj-lt"/>
              <a:buAutoNum type="romanUcPeriod"/>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way of access to God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Through sacrifices and offerings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They burnt offerings signifying atonement and consecration 1:2-9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Grain offerings signifying Thanksgiving 2:1-2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 she offerings for Priests - signifying reconciliation chapter 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Trespass offerings signifying cleansing from guilt 6:2-7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Fellowship offerings 7:11-15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Through priestly meditation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14425" lvl="1" indent="0">
              <a:lnSpc>
                <a:spcPct val="107000"/>
              </a:lnSpc>
              <a:spcBef>
                <a:spcPts val="0"/>
              </a:spcBef>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human priesthood the call 8:1-5, the cleansing of 8:6, garments of 8:7-13, atonement for 8:14-34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71525" lvl="1" indent="-285750">
              <a:lnSpc>
                <a:spcPct val="107000"/>
              </a:lnSpc>
              <a:spcBef>
                <a:spcPts val="0"/>
              </a:spcBef>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50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23</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720754" cy="4904740"/>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2800" b="1" u="none" strike="noStrike" dirty="0">
                <a:effectLst/>
                <a:latin typeface="Times New Roman" panose="02020603050405020304" pitchFamily="18" charset="0"/>
                <a:cs typeface="Times New Roman" panose="02020603050405020304" pitchFamily="18" charset="0"/>
              </a:rPr>
              <a:t>Torah </a:t>
            </a:r>
            <a:r>
              <a:rPr lang="en-US" sz="1800" b="1" u="none" strike="noStrike" dirty="0">
                <a:effectLst/>
                <a:latin typeface="Times New Roman" panose="02020603050405020304" pitchFamily="18" charset="0"/>
                <a:cs typeface="Times New Roman" panose="02020603050405020304" pitchFamily="18" charset="0"/>
              </a:rPr>
              <a:t>(Pentateuch)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 (2)</a:t>
            </a:r>
          </a:p>
          <a:p>
            <a:pPr marL="342900" marR="0" lvl="0" indent="-342900">
              <a:lnSpc>
                <a:spcPct val="107000"/>
              </a:lnSpc>
              <a:spcBef>
                <a:spcPts val="0"/>
              </a:spcBef>
              <a:spcAft>
                <a:spcPts val="0"/>
              </a:spcAft>
              <a:buFont typeface="+mj-lt"/>
              <a:buAutoNum type="romanUcPeriod"/>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Special laws governing Israel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to food Chapter 11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to cleanliness sanctification customs morals etc., all emphasizing purity of life as a condition of divine favor chapters 12-20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Purity of priests and offerings chapter 21-22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five annual feasts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feast of the Passover beginning April 14th 23:5 commemorating the exodus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feast of Pentecost or weeks the 6th day of June commemorating the giving of the laws 23:15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feast of trumpets the first day of October 23:23-25 </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day of atonement the 10th day of October the high priest enters the holy of holy's to make atonement for the sins of the people chapter 16 and chapter 23:26-32 </a:t>
            </a:r>
          </a:p>
          <a:p>
            <a:pPr marL="800100" lvl="1" indent="-342900">
              <a:lnSpc>
                <a:spcPct val="107000"/>
              </a:lnSpc>
              <a:spcBef>
                <a:spcPts val="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feast of tabernacles beginning the 15th day of October commemorating the life in the wilderness and Thanksgiving for the harvest chapter 23:39-43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71525" lvl="1" indent="-285750">
              <a:lnSpc>
                <a:spcPct val="107000"/>
              </a:lnSpc>
              <a:spcBef>
                <a:spcPts val="0"/>
              </a:spcBef>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60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24</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720754" cy="4904740"/>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 (3)</a:t>
            </a:r>
          </a:p>
          <a:p>
            <a:pPr marL="342900" marR="0" lvl="0" indent="-342900">
              <a:lnSpc>
                <a:spcPct val="107000"/>
              </a:lnSpc>
              <a:spcBef>
                <a:spcPts val="0"/>
              </a:spcBef>
              <a:spcAft>
                <a:spcPts val="0"/>
              </a:spcAft>
              <a:buFont typeface="+mj-lt"/>
              <a:buAutoNum type="romanUcPeriod"/>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General laws and instructions on the sabbatical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600"/>
              </a:spcBef>
              <a:buFont typeface="+mj-lt"/>
              <a:buAutoNum type="arabicPeriod"/>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seventh year the ground was left untilled chapter 25:2-7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600"/>
              </a:spcBef>
              <a:buFont typeface="+mj-lt"/>
              <a:buAutoNum type="arabicPeriod"/>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year of jubilee; once in 50 years slaves were liberated debtors were freed and general restitution took place chapter 25:8-16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spcBef>
                <a:spcPts val="600"/>
              </a:spcBef>
              <a:buFont typeface="+mj-lt"/>
              <a:buAutoNum type="arabicPeriod"/>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onditions of blessing and warnings concerning chastisement chapter 26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07000"/>
              </a:lnSpc>
              <a:spcBef>
                <a:spcPts val="600"/>
              </a:spcBef>
              <a:buFont typeface="+mj-lt"/>
              <a:buAutoNum type="arabi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love vows chapter 27</a:t>
            </a:r>
            <a:endParaRPr lang="en-US" sz="1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94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25</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720754" cy="4904740"/>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2800" b="1" u="none" strike="noStrike" dirty="0">
                <a:effectLst/>
                <a:latin typeface="Times New Roman" panose="02020603050405020304" pitchFamily="18" charset="0"/>
                <a:cs typeface="Times New Roman" panose="02020603050405020304" pitchFamily="18" charset="0"/>
              </a:rPr>
              <a:t>Torah </a:t>
            </a:r>
            <a:r>
              <a:rPr lang="en-US" sz="1800" b="1" u="none" strike="noStrike" dirty="0">
                <a:effectLst/>
                <a:latin typeface="Times New Roman" panose="02020603050405020304" pitchFamily="18" charset="0"/>
                <a:cs typeface="Times New Roman" panose="02020603050405020304" pitchFamily="18" charset="0"/>
              </a:rPr>
              <a:t>(Pentateuch)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 </a:t>
            </a:r>
          </a:p>
          <a:p>
            <a:pPr marL="771525" lvl="1" indent="-285750">
              <a:lnSpc>
                <a:spcPct val="107000"/>
              </a:lnSpc>
              <a:spcBef>
                <a:spcPts val="0"/>
              </a:spcBef>
            </a:pPr>
            <a:r>
              <a:rPr lang="en-US" sz="2800" u="none" strike="noStrike" dirty="0">
                <a:effectLst/>
                <a:latin typeface="Times New Roman" panose="02020603050405020304" pitchFamily="18" charset="0"/>
                <a:cs typeface="Times New Roman" panose="02020603050405020304" pitchFamily="18" charset="0"/>
              </a:rPr>
              <a:t>Three defining moments; find the defining moments and send them to </a:t>
            </a:r>
            <a:r>
              <a:rPr lang="en-US" sz="2800" u="none" strike="noStrike">
                <a:effectLst/>
                <a:latin typeface="Times New Roman" panose="02020603050405020304" pitchFamily="18" charset="0"/>
                <a:cs typeface="Times New Roman" panose="02020603050405020304" pitchFamily="18" charset="0"/>
              </a:rPr>
              <a:t>your instructor.</a:t>
            </a:r>
          </a:p>
          <a:p>
            <a:pPr marL="1228725" lvl="2" indent="-285750">
              <a:lnSpc>
                <a:spcPct val="107000"/>
              </a:lnSpc>
              <a:spcBef>
                <a:spcPts val="0"/>
              </a:spcBef>
            </a:pPr>
            <a:endParaRPr lang="en-US" sz="24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554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DF8F-3146-2F96-AA34-4A7ABEDACF3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Bible Study – Class 3 </a:t>
            </a:r>
            <a:endParaRPr lang="en-US" dirty="0"/>
          </a:p>
        </p:txBody>
      </p:sp>
      <p:sp>
        <p:nvSpPr>
          <p:cNvPr id="3" name="Content Placeholder 2">
            <a:extLst>
              <a:ext uri="{FF2B5EF4-FFF2-40B4-BE49-F238E27FC236}">
                <a16:creationId xmlns:a16="http://schemas.microsoft.com/office/drawing/2014/main" id="{AF629EDC-1434-99B6-3C4B-81416C17737C}"/>
              </a:ext>
            </a:extLst>
          </p:cNvPr>
          <p:cNvSpPr>
            <a:spLocks noGrp="1"/>
          </p:cNvSpPr>
          <p:nvPr>
            <p:ph idx="1"/>
          </p:nvPr>
        </p:nvSpPr>
        <p:spPr>
          <a:xfrm>
            <a:off x="838200" y="3141785"/>
            <a:ext cx="10515600" cy="1160584"/>
          </a:xfrm>
        </p:spPr>
        <p:txBody>
          <a:bodyPr>
            <a:normAutofit/>
          </a:bodyPr>
          <a:lstStyle/>
          <a:p>
            <a:pPr marL="2286000" lvl="5" indent="0">
              <a:buNone/>
            </a:pPr>
            <a:r>
              <a:rPr lang="en-US" sz="4400" dirty="0">
                <a:latin typeface="Times New Roman" panose="02020603050405020304" pitchFamily="18" charset="0"/>
                <a:ea typeface="+mj-ea"/>
                <a:cs typeface="Times New Roman" panose="02020603050405020304" pitchFamily="18" charset="0"/>
              </a:rPr>
              <a:t>    End</a:t>
            </a:r>
            <a:r>
              <a:rPr lang="en-US" sz="5400" dirty="0">
                <a:latin typeface="Times New Roman" panose="02020603050405020304" pitchFamily="18" charset="0"/>
                <a:cs typeface="Times New Roman" panose="02020603050405020304" pitchFamily="18" charset="0"/>
              </a:rPr>
              <a:t> of Class 3</a:t>
            </a:r>
          </a:p>
        </p:txBody>
      </p:sp>
      <p:sp>
        <p:nvSpPr>
          <p:cNvPr id="4" name="Footer Placeholder 3">
            <a:extLst>
              <a:ext uri="{FF2B5EF4-FFF2-40B4-BE49-F238E27FC236}">
                <a16:creationId xmlns:a16="http://schemas.microsoft.com/office/drawing/2014/main" id="{1FE443D8-2E04-8536-5289-D0137321F1E5}"/>
              </a:ext>
            </a:extLst>
          </p:cNvPr>
          <p:cNvSpPr>
            <a:spLocks noGrp="1"/>
          </p:cNvSpPr>
          <p:nvPr>
            <p:ph type="ftr" sz="quarter" idx="11"/>
          </p:nvPr>
        </p:nvSpPr>
        <p:spPr/>
        <p:txBody>
          <a:bodyPr/>
          <a:lstStyle/>
          <a:p>
            <a:r>
              <a:rPr lang="en-US"/>
              <a:t>Buffalo-Pittsburgh Diocese PNCC                                             Rev. Dr. D.L. Seekins</a:t>
            </a:r>
          </a:p>
        </p:txBody>
      </p:sp>
      <p:sp>
        <p:nvSpPr>
          <p:cNvPr id="5" name="Slide Number Placeholder 4">
            <a:extLst>
              <a:ext uri="{FF2B5EF4-FFF2-40B4-BE49-F238E27FC236}">
                <a16:creationId xmlns:a16="http://schemas.microsoft.com/office/drawing/2014/main" id="{E46D0810-34CD-1C31-035D-C984492C5E2B}"/>
              </a:ext>
            </a:extLst>
          </p:cNvPr>
          <p:cNvSpPr>
            <a:spLocks noGrp="1"/>
          </p:cNvSpPr>
          <p:nvPr>
            <p:ph type="sldNum" sz="quarter" idx="12"/>
          </p:nvPr>
        </p:nvSpPr>
        <p:spPr/>
        <p:txBody>
          <a:bodyPr/>
          <a:lstStyle/>
          <a:p>
            <a:fld id="{13E4AA86-8703-454E-B8CD-5341B2B94ABB}" type="slidenum">
              <a:rPr lang="en-US" smtClean="0"/>
              <a:t>26</a:t>
            </a:fld>
            <a:endParaRPr lang="en-US"/>
          </a:p>
        </p:txBody>
      </p:sp>
    </p:spTree>
    <p:extLst>
      <p:ext uri="{BB962C8B-B14F-4D97-AF65-F5344CB8AC3E}">
        <p14:creationId xmlns:p14="http://schemas.microsoft.com/office/powerpoint/2010/main" val="275563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3</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699000"/>
          </a:xfrm>
        </p:spPr>
        <p:txBody>
          <a:bodyPr>
            <a:normAutofit fontScale="85000" lnSpcReduction="20000"/>
          </a:bodyPr>
          <a:lstStyle/>
          <a:p>
            <a:pPr marL="0" indent="0">
              <a:lnSpc>
                <a:spcPct val="150000"/>
              </a:lnSpc>
              <a:buNone/>
            </a:pPr>
            <a:r>
              <a:rPr lang="en-US" sz="2400" b="1" u="none" strike="noStrike" dirty="0">
                <a:effectLst/>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Old Testament</a:t>
            </a:r>
            <a:r>
              <a:rPr lang="en-US" sz="2400" b="1" u="none" strike="noStrike" dirty="0">
                <a:effectLst/>
                <a:latin typeface="Times New Roman" panose="02020603050405020304" pitchFamily="18" charset="0"/>
                <a:cs typeface="Times New Roman" panose="02020603050405020304" pitchFamily="18" charset="0"/>
              </a:rPr>
              <a:t>: Torah (Pentateuch)</a:t>
            </a:r>
          </a:p>
          <a:p>
            <a:pPr marL="200025" marR="0" indent="0">
              <a:lnSpc>
                <a:spcPct val="107000"/>
              </a:lnSpc>
              <a:spcBef>
                <a:spcPts val="0"/>
              </a:spcBef>
              <a:spcAft>
                <a:spcPts val="0"/>
              </a:spcAf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Genesis</a:t>
            </a:r>
          </a:p>
          <a:p>
            <a:pPr marL="714375" lvl="1">
              <a:lnSpc>
                <a:spcPct val="107000"/>
              </a:lnSpc>
              <a:spcBef>
                <a:spcPts val="0"/>
              </a:spcBef>
            </a:pPr>
            <a:r>
              <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Origins. The origin of the universe, the human race, etc. Largely a record of  the early history of the chosen people. </a:t>
            </a:r>
          </a:p>
          <a:p>
            <a:pPr marL="714375" lvl="1">
              <a:lnSpc>
                <a:spcPct val="107000"/>
              </a:lnSpc>
              <a:spcBef>
                <a:spcPts val="0"/>
              </a:spcBef>
            </a:pPr>
            <a:endPar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Exodu</a:t>
            </a:r>
            <a:r>
              <a:rPr lang="en-US" sz="2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p>
          <a:p>
            <a:pPr marL="771525" lvl="1" indent="-285750">
              <a:lnSpc>
                <a:spcPct val="107000"/>
              </a:lnSpc>
              <a:spcBef>
                <a:spcPts val="0"/>
              </a:spcBef>
            </a:pPr>
            <a:r>
              <a:rPr lang="en-US" sz="21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bondage, deliverance, and beginning of history of Israel on the way to Canaan under the leadership of Moses.</a:t>
            </a:r>
          </a:p>
          <a:p>
            <a:pPr marL="771525" lvl="1" indent="-285750">
              <a:lnSpc>
                <a:spcPct val="107000"/>
              </a:lnSpc>
              <a:spcBef>
                <a:spcPts val="0"/>
              </a:spcBef>
            </a:pPr>
            <a:endPar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Leviticus</a:t>
            </a:r>
          </a:p>
          <a:p>
            <a:pPr marL="771525" lvl="1" indent="-285750">
              <a:lnSpc>
                <a:spcPct val="107000"/>
              </a:lnSpc>
              <a:spcBef>
                <a:spcPts val="0"/>
              </a:spcBef>
            </a:pPr>
            <a:r>
              <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laws concerning morals, cleanliness, food, etc. It teaches access to God through sacrifices. </a:t>
            </a:r>
          </a:p>
          <a:p>
            <a:pPr marL="771525" lvl="1" indent="-285750">
              <a:lnSpc>
                <a:spcPct val="107000"/>
              </a:lnSpc>
              <a:spcBef>
                <a:spcPts val="0"/>
              </a:spcBef>
            </a:pPr>
            <a:endPar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Numbers</a:t>
            </a:r>
          </a:p>
          <a:p>
            <a:pPr marL="771525" lvl="1" indent="-285750">
              <a:lnSpc>
                <a:spcPct val="107000"/>
              </a:lnSpc>
              <a:spcBef>
                <a:spcPts val="0"/>
              </a:spcBef>
            </a:pPr>
            <a:r>
              <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the pilgrimages of Israel, the forty years wandering in the wilderness.</a:t>
            </a:r>
          </a:p>
          <a:p>
            <a:pPr marL="485775" lvl="1" indent="0">
              <a:lnSpc>
                <a:spcPct val="107000"/>
              </a:lnSpc>
              <a:spcBef>
                <a:spcPts val="0"/>
              </a:spcBef>
              <a:buNone/>
            </a:pPr>
            <a:endPar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5775" lvl="1" indent="0">
              <a:lnSpc>
                <a:spcPct val="107000"/>
              </a:lnSpc>
              <a:spcBef>
                <a:spcPts val="0"/>
              </a:spcBef>
              <a:buNone/>
            </a:pPr>
            <a:r>
              <a:rPr lang="en-US" sz="2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Deuteronomy</a:t>
            </a:r>
          </a:p>
          <a:p>
            <a:pPr marL="771525" lvl="1" indent="-285750">
              <a:lnSpc>
                <a:spcPct val="107000"/>
              </a:lnSpc>
              <a:spcBef>
                <a:spcPts val="0"/>
              </a:spcBef>
            </a:pPr>
            <a:r>
              <a:rPr lang="en-US" sz="2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repetition of the laws given shortly before Israel entered Canaan.</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B1D5D6E5-1E8E-4D95-AE2D-3BB5BD8F1B25}"/>
              </a:ext>
            </a:extLst>
          </p:cNvPr>
          <p:cNvPicPr>
            <a:picLocks noChangeAspect="1"/>
          </p:cNvPicPr>
          <p:nvPr/>
        </p:nvPicPr>
        <p:blipFill>
          <a:blip r:embed="rId2"/>
          <a:stretch>
            <a:fillRect/>
          </a:stretch>
        </p:blipFill>
        <p:spPr>
          <a:xfrm>
            <a:off x="9269128" y="1282697"/>
            <a:ext cx="1719221" cy="963251"/>
          </a:xfrm>
          <a:prstGeom prst="rect">
            <a:avLst/>
          </a:prstGeom>
        </p:spPr>
      </p:pic>
    </p:spTree>
    <p:extLst>
      <p:ext uri="{BB962C8B-B14F-4D97-AF65-F5344CB8AC3E}">
        <p14:creationId xmlns:p14="http://schemas.microsoft.com/office/powerpoint/2010/main" val="428275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4</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lstStyle/>
          <a:p>
            <a:pPr marL="0" indent="0">
              <a:lnSpc>
                <a:spcPct val="150000"/>
              </a:lnSpc>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2800" b="0" i="0" dirty="0">
                <a:solidFill>
                  <a:srgbClr val="4D5156"/>
                </a:solidFill>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28575" marR="0" indent="0">
              <a:lnSpc>
                <a:spcPct val="107000"/>
              </a:lnSpc>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Genesis</a:t>
            </a:r>
          </a:p>
          <a:p>
            <a:pPr marL="371475" marR="0" indent="-342900">
              <a:lnSpc>
                <a:spcPct val="107000"/>
              </a:lnSpc>
              <a:spcBef>
                <a:spcPts val="0"/>
              </a:spcBef>
              <a:spcAft>
                <a:spcPts val="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Book of Origins. The origin of the universe, the human race, etc. Largely a record of  the early history of the chosen people</a:t>
            </a:r>
          </a:p>
          <a:p>
            <a:pPr marL="28575"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600075" marR="0" indent="-400050">
              <a:lnSpc>
                <a:spcPct val="107000"/>
              </a:lnSpc>
              <a:spcBef>
                <a:spcPts val="0"/>
              </a:spcBef>
              <a:spcAft>
                <a:spcPts val="0"/>
              </a:spcAft>
              <a:buAutoNum type="romanUcPeriod"/>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History of Creation</a:t>
            </a:r>
          </a:p>
          <a:p>
            <a:pPr marL="200025" marR="0" indent="0">
              <a:lnSpc>
                <a:spcPct val="107000"/>
              </a:lnSpc>
              <a:spcBef>
                <a:spcPts val="0"/>
              </a:spcBef>
              <a:spcAft>
                <a:spcPts val="0"/>
              </a:spcAft>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Of our universe 1:1-25</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200025"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Of man. 1:26-31; 2:18-24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23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a:t>
            </a:r>
            <a:r>
              <a:rPr lang="en-US" dirty="0" err="1">
                <a:latin typeface="Times New Roman" panose="02020603050405020304" pitchFamily="18" charset="0"/>
                <a:cs typeface="Times New Roman" panose="02020603050405020304" pitchFamily="18" charset="0"/>
              </a:rPr>
              <a:t>ClASS</a:t>
            </a:r>
            <a:r>
              <a:rPr lang="en-US" dirty="0">
                <a:latin typeface="Times New Roman" panose="02020603050405020304" pitchFamily="18" charset="0"/>
                <a:cs typeface="Times New Roman" panose="02020603050405020304" pitchFamily="18" charset="0"/>
              </a:rPr>
              <a:t>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5</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1428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The story of primeval man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The temptation and Fall, the personality and character of the tempter, the penalty of sin, and the 		promise of a coming Redeemer, chap 3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The story of Cain and Abel, chap 4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The genealogy and death of the patriarchs, chap 5</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The events connected with the Flood, chap 6 - 8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The rainbow covenant and Noah’s sin, chap 9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  The descendants of Noah, chap 10 </a:t>
            </a:r>
          </a:p>
          <a:p>
            <a:pPr marL="714375" marR="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The confusion of language at Babel, chap 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68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6</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451610"/>
            <a:ext cx="10515600" cy="4725353"/>
          </a:xfrm>
        </p:spPr>
        <p:txBody>
          <a:bodyPr>
            <a:normAutofit fontScale="92500" lnSpcReduction="10000"/>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900" b="1" u="none" strike="noStrike" dirty="0">
                <a:effectLst/>
                <a:latin typeface="Times New Roman" panose="02020603050405020304" pitchFamily="18" charset="0"/>
                <a:cs typeface="Times New Roman" panose="02020603050405020304" pitchFamily="18" charset="0"/>
              </a:rPr>
              <a:t>Torah (Pentateuch)</a:t>
            </a:r>
            <a:endParaRPr lang="en-US" sz="19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85725" marR="0" indent="0">
              <a:lnSpc>
                <a:spcPct val="150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history of the chosen people (1)</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50000"/>
              </a:lnSpc>
              <a:spcBef>
                <a:spcPts val="0"/>
              </a:spcBef>
              <a:buFont typeface="+mj-lt"/>
              <a:buAutoNum type="arabicParenR"/>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career of Abraham </a:t>
            </a:r>
          </a:p>
          <a:p>
            <a:pPr marL="457200" lvl="1" indent="0">
              <a:lnSpc>
                <a:spcPct val="150000"/>
              </a:lnSpc>
              <a:spcBef>
                <a:spcPts val="0"/>
              </a:spcBef>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His divine call, chap 12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90525" marR="0" indent="0">
              <a:lnSpc>
                <a:spcPct val="150000"/>
              </a:lnSpc>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The story of Abraham and Lot chap 13 -14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The divine revelations and promises to Abraham, particularly the promise of a son, of the 	possession of the Holy Land, and of great prosperity, chap 15 - 17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His intercession for the cities of the plain, and their destruction chap 18 - 19 </a:t>
            </a: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50000"/>
              </a:lnSpc>
              <a:spcBef>
                <a:spcPts val="0"/>
              </a:spcBef>
              <a:spcAft>
                <a:spcPts val="0"/>
              </a:spcAft>
              <a:buNone/>
            </a:pPr>
            <a:r>
              <a:rPr lang="en-US" sz="1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 </a:t>
            </a: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life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Gerar</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the fulfillment of the promise of a son in the birth of Isaac chap 20 - 21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 T</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test of his obedience by the divine command to sacrifice Isaac, chap 22</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800"/>
              </a:spcAft>
              <a:buNone/>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 His death, 25:8</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74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7</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85725" marR="0" indent="0">
              <a:lnSpc>
                <a:spcPct val="150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The history of the chosen people (2)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mj-lt"/>
              <a:buAutoNum type="arabicParenR" startAt="2"/>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career of Isaac</a:t>
            </a:r>
          </a:p>
          <a:p>
            <a:pPr marL="914400" lvl="2" indent="0">
              <a:lnSpc>
                <a:spcPct val="150000"/>
              </a:lnSpc>
              <a:spcBef>
                <a:spcPts val="0"/>
              </a:spcBef>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birth, 21:3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marriage, chap 24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The birth of his son Jacob and Esau, 25:20-28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80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His later years, chap 26-27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99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8</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normAutofit/>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85725" marR="0" indent="0">
              <a:lnSpc>
                <a:spcPct val="150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The history of the chosen people (3)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The career of Jacob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lvl="2" indent="0">
              <a:lnSpc>
                <a:spcPct val="150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His craftiness in securing the birthright, 27:1- 29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lvl="2" indent="0">
              <a:lnSpc>
                <a:spcPct val="150000"/>
              </a:lnSpc>
              <a:spcBef>
                <a:spcPts val="0"/>
              </a:spcBef>
              <a:buNone/>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vision of the heavenly stairway 28:10-22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50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Incidents connected with his marriage and life in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Paddan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Aram, chap 29 -31 </a:t>
            </a:r>
          </a:p>
          <a:p>
            <a:pPr marL="800100" lvl="1" indent="-342900">
              <a:lnSpc>
                <a:spcPct val="150000"/>
              </a:lnSpc>
              <a:spcBef>
                <a:spcPts val="0"/>
              </a:spcBef>
              <a:buAutoNum type="arabicParenR" startAt="4"/>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career of Esau as related in Genesis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nSpc>
                <a:spcPct val="150000"/>
              </a:lnSpc>
              <a:spcBef>
                <a:spcPts val="0"/>
              </a:spcBef>
              <a:buAutoNum type="arabicParenR" startAt="4"/>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career of Joseph, the later years of Jacob, and the descent of the chosen family </a:t>
            </a:r>
          </a:p>
          <a:p>
            <a:pPr marL="914400" lvl="2" indent="0">
              <a:lnSpc>
                <a:spcPct val="150000"/>
              </a:lnSpc>
              <a:spcBef>
                <a:spcPts val="0"/>
              </a:spcBef>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into Egypt chap 37 -50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033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972-D5D5-457F-8249-4370D6FEE9BF}"/>
              </a:ext>
            </a:extLst>
          </p:cNvPr>
          <p:cNvSpPr>
            <a:spLocks noGrp="1"/>
          </p:cNvSpPr>
          <p:nvPr>
            <p:ph type="title"/>
          </p:nvPr>
        </p:nvSpPr>
        <p:spPr>
          <a:xfrm>
            <a:off x="838200" y="365125"/>
            <a:ext cx="10515600" cy="1086485"/>
          </a:xfrm>
        </p:spPr>
        <p:txBody>
          <a:bodyPr/>
          <a:lstStyle/>
          <a:p>
            <a:pPr algn="ctr"/>
            <a:r>
              <a:rPr lang="en-US" dirty="0">
                <a:latin typeface="Times New Roman" panose="02020603050405020304" pitchFamily="18" charset="0"/>
                <a:cs typeface="Times New Roman" panose="02020603050405020304" pitchFamily="18" charset="0"/>
              </a:rPr>
              <a:t>Bible Study – Class 3 </a:t>
            </a:r>
          </a:p>
        </p:txBody>
      </p:sp>
      <p:sp>
        <p:nvSpPr>
          <p:cNvPr id="5" name="Footer Placeholder 4">
            <a:extLst>
              <a:ext uri="{FF2B5EF4-FFF2-40B4-BE49-F238E27FC236}">
                <a16:creationId xmlns:a16="http://schemas.microsoft.com/office/drawing/2014/main" id="{587660FC-5816-4E0E-9BBB-6BFC076F6DE0}"/>
              </a:ext>
            </a:extLst>
          </p:cNvPr>
          <p:cNvSpPr>
            <a:spLocks noGrp="1"/>
          </p:cNvSpPr>
          <p:nvPr>
            <p:ph type="ftr" sz="quarter" idx="11"/>
          </p:nvPr>
        </p:nvSpPr>
        <p:spPr>
          <a:xfrm>
            <a:off x="838200" y="6356350"/>
            <a:ext cx="9803130" cy="365125"/>
          </a:xfrm>
        </p:spPr>
        <p:txBody>
          <a:bodyPr/>
          <a:lstStyle/>
          <a:p>
            <a:r>
              <a:rPr lang="en-US" dirty="0"/>
              <a:t>Buffalo-Pittsburgh Diocese PNCC                                             Rev. Dr. D.L. Seekins</a:t>
            </a:r>
          </a:p>
        </p:txBody>
      </p:sp>
      <p:sp>
        <p:nvSpPr>
          <p:cNvPr id="6" name="Slide Number Placeholder 5">
            <a:extLst>
              <a:ext uri="{FF2B5EF4-FFF2-40B4-BE49-F238E27FC236}">
                <a16:creationId xmlns:a16="http://schemas.microsoft.com/office/drawing/2014/main" id="{803F29F0-C434-4D90-A0C4-F1C6FE0F81B1}"/>
              </a:ext>
            </a:extLst>
          </p:cNvPr>
          <p:cNvSpPr>
            <a:spLocks noGrp="1"/>
          </p:cNvSpPr>
          <p:nvPr>
            <p:ph type="sldNum" sz="quarter" idx="12"/>
          </p:nvPr>
        </p:nvSpPr>
        <p:spPr/>
        <p:txBody>
          <a:bodyPr/>
          <a:lstStyle/>
          <a:p>
            <a:fld id="{13E4AA86-8703-454E-B8CD-5341B2B94ABB}" type="slidenum">
              <a:rPr lang="en-US" smtClean="0"/>
              <a:t>9</a:t>
            </a:fld>
            <a:endParaRPr lang="en-US"/>
          </a:p>
        </p:txBody>
      </p:sp>
      <p:sp>
        <p:nvSpPr>
          <p:cNvPr id="7" name="Content Placeholder 6">
            <a:extLst>
              <a:ext uri="{FF2B5EF4-FFF2-40B4-BE49-F238E27FC236}">
                <a16:creationId xmlns:a16="http://schemas.microsoft.com/office/drawing/2014/main" id="{916E2B2C-5E5A-48C5-9E30-F56D32CE901D}"/>
              </a:ext>
            </a:extLst>
          </p:cNvPr>
          <p:cNvSpPr>
            <a:spLocks noGrp="1"/>
          </p:cNvSpPr>
          <p:nvPr>
            <p:ph idx="1"/>
          </p:nvPr>
        </p:nvSpPr>
        <p:spPr>
          <a:xfrm>
            <a:off x="838200" y="1657350"/>
            <a:ext cx="10515600" cy="4519613"/>
          </a:xfrm>
        </p:spPr>
        <p:txBody>
          <a:bodyPr/>
          <a:lstStyle/>
          <a:p>
            <a:pPr marL="0" indent="0">
              <a:lnSpc>
                <a:spcPct val="100000"/>
              </a:lnSpc>
              <a:spcBef>
                <a:spcPts val="0"/>
              </a:spcBef>
              <a:buNone/>
            </a:pPr>
            <a:r>
              <a:rPr lang="en-US" sz="2800" u="none" strike="noStrike" dirty="0">
                <a:effectLst/>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Old Testament</a:t>
            </a:r>
            <a:r>
              <a:rPr lang="en-US" sz="2800" u="none" strike="noStrike" dirty="0">
                <a:effectLst/>
                <a:latin typeface="Times New Roman" panose="02020603050405020304" pitchFamily="18" charset="0"/>
                <a:cs typeface="Times New Roman" panose="02020603050405020304" pitchFamily="18" charset="0"/>
              </a:rPr>
              <a:t>: </a:t>
            </a:r>
            <a:r>
              <a:rPr lang="en-US" sz="1800" b="1" u="none" strike="noStrike" dirty="0">
                <a:effectLst/>
                <a:latin typeface="Times New Roman" panose="02020603050405020304" pitchFamily="18" charset="0"/>
                <a:cs typeface="Times New Roman" panose="02020603050405020304" pitchFamily="18" charset="0"/>
              </a:rPr>
              <a:t>Torah (Pentateuch)</a:t>
            </a:r>
            <a:endParaRPr lang="en-US" sz="1800" u="none" strike="noStrike" dirty="0">
              <a:effectLst/>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dirty="0">
                <a:latin typeface="Times New Roman" panose="02020603050405020304" pitchFamily="18" charset="0"/>
                <a:cs typeface="Times New Roman" panose="02020603050405020304" pitchFamily="18" charset="0"/>
              </a:rPr>
              <a:t>Genesis</a:t>
            </a:r>
            <a:endParaRPr lang="en-US" sz="2000" u="none" strike="noStrike" dirty="0">
              <a:effectLst/>
              <a:latin typeface="Times New Roman" panose="02020603050405020304" pitchFamily="18" charset="0"/>
              <a:cs typeface="Times New Roman" panose="02020603050405020304" pitchFamily="18" charset="0"/>
            </a:endParaRPr>
          </a:p>
          <a:p>
            <a:pPr marL="371475" marR="0" indent="0">
              <a:lnSpc>
                <a:spcPct val="107000"/>
              </a:lnSpc>
              <a:spcBef>
                <a:spcPts val="0"/>
              </a:spcBef>
              <a:spcAft>
                <a:spcPts val="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Five Great Spiritual Characters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Enoch the man who walked with God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Noah the ark builder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Abraham the father of the faithful - Isaac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Jacob the man whose life was transformed by prayer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00125" lvl="1" indent="-171450">
              <a:lnSpc>
                <a:spcPct val="150000"/>
              </a:lnSpc>
              <a:spcBef>
                <a:spcPts val="0"/>
              </a:spcBef>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Joseph the son of Jacob who rose from slavery to become the governor of Egypt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85775" marR="0" indent="0">
              <a:lnSpc>
                <a:spcPct val="107000"/>
              </a:lnSpc>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US" sz="2800" u="none" strike="noStrike"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176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6197</TotalTime>
  <Words>2453</Words>
  <Application>Microsoft Office PowerPoint</Application>
  <PresentationFormat>Widescreen</PresentationFormat>
  <Paragraphs>270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Bible Study  Class 3  Old Testament</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lpstr>Bible Study – Class 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Seekins</dc:creator>
  <cp:lastModifiedBy>Donald Seekins</cp:lastModifiedBy>
  <cp:revision>91</cp:revision>
  <dcterms:created xsi:type="dcterms:W3CDTF">2022-03-16T16:55:25Z</dcterms:created>
  <dcterms:modified xsi:type="dcterms:W3CDTF">2024-01-31T01:23:41Z</dcterms:modified>
</cp:coreProperties>
</file>