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43"/>
  </p:notesMasterIdLst>
  <p:sldIdLst>
    <p:sldId id="302" r:id="rId2"/>
    <p:sldId id="301" r:id="rId3"/>
    <p:sldId id="258" r:id="rId4"/>
    <p:sldId id="270" r:id="rId5"/>
    <p:sldId id="267" r:id="rId6"/>
    <p:sldId id="259" r:id="rId7"/>
    <p:sldId id="260" r:id="rId8"/>
    <p:sldId id="268" r:id="rId9"/>
    <p:sldId id="261" r:id="rId10"/>
    <p:sldId id="262" r:id="rId11"/>
    <p:sldId id="263"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7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A6EE4C-FD7C-480F-937A-1AEBDE38097B}" type="datetimeFigureOut">
              <a:rPr lang="en-US" smtClean="0"/>
              <a:t>8/2/2022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6D8B58-65CF-4F08-8BE4-C42C045D17B8}" type="slidenum">
              <a:rPr lang="en-US" smtClean="0"/>
              <a:t>‹#›</a:t>
            </a:fld>
            <a:endParaRPr lang="en-US"/>
          </a:p>
        </p:txBody>
      </p:sp>
    </p:spTree>
    <p:extLst>
      <p:ext uri="{BB962C8B-B14F-4D97-AF65-F5344CB8AC3E}">
        <p14:creationId xmlns:p14="http://schemas.microsoft.com/office/powerpoint/2010/main" val="67289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DDAA9-0810-F408-89D6-54411899EC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2A9127-67E7-7B7C-F410-3AACFA65B1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DCB46B-D999-3636-A951-2BAAEE3E3B62}"/>
              </a:ext>
            </a:extLst>
          </p:cNvPr>
          <p:cNvSpPr>
            <a:spLocks noGrp="1"/>
          </p:cNvSpPr>
          <p:nvPr>
            <p:ph type="dt" sz="half" idx="10"/>
          </p:nvPr>
        </p:nvSpPr>
        <p:spPr/>
        <p:txBody>
          <a:bodyPr/>
          <a:lstStyle/>
          <a:p>
            <a:fld id="{85721EC2-31C4-40FC-9459-F0F89E0812C5}" type="datetime1">
              <a:rPr lang="en-US" smtClean="0"/>
              <a:t>8/2/2022</a:t>
            </a:fld>
            <a:endParaRPr lang="en-US" dirty="0"/>
          </a:p>
        </p:txBody>
      </p:sp>
      <p:sp>
        <p:nvSpPr>
          <p:cNvPr id="5" name="Footer Placeholder 4">
            <a:extLst>
              <a:ext uri="{FF2B5EF4-FFF2-40B4-BE49-F238E27FC236}">
                <a16:creationId xmlns:a16="http://schemas.microsoft.com/office/drawing/2014/main" id="{862CC9B4-7A32-5E83-523C-78F13F6BAB2A}"/>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
        <p:nvSpPr>
          <p:cNvPr id="6" name="Slide Number Placeholder 5">
            <a:extLst>
              <a:ext uri="{FF2B5EF4-FFF2-40B4-BE49-F238E27FC236}">
                <a16:creationId xmlns:a16="http://schemas.microsoft.com/office/drawing/2014/main" id="{014FD702-7987-531A-4C36-16F3C6447E45}"/>
              </a:ext>
            </a:extLst>
          </p:cNvPr>
          <p:cNvSpPr>
            <a:spLocks noGrp="1"/>
          </p:cNvSpPr>
          <p:nvPr>
            <p:ph type="sldNum" sz="quarter" idx="12"/>
          </p:nvPr>
        </p:nvSpPr>
        <p:spPr/>
        <p:txBody>
          <a:bodyPr/>
          <a:lstStyle/>
          <a:p>
            <a:fld id="{8930D1F4-FCE2-486D-BACA-C86CDFC9E4F7}" type="slidenum">
              <a:rPr lang="en-US" smtClean="0"/>
              <a:t>‹#›</a:t>
            </a:fld>
            <a:endParaRPr lang="en-US" dirty="0"/>
          </a:p>
        </p:txBody>
      </p:sp>
    </p:spTree>
    <p:extLst>
      <p:ext uri="{BB962C8B-B14F-4D97-AF65-F5344CB8AC3E}">
        <p14:creationId xmlns:p14="http://schemas.microsoft.com/office/powerpoint/2010/main" val="140802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D5C71-B514-25B9-9F2E-F36F214D75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A1BFD6-CEBD-3720-BA7F-D09187D191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22B3BA-EC85-B3A3-9963-A2B923B27ADB}"/>
              </a:ext>
            </a:extLst>
          </p:cNvPr>
          <p:cNvSpPr>
            <a:spLocks noGrp="1"/>
          </p:cNvSpPr>
          <p:nvPr>
            <p:ph type="dt" sz="half" idx="10"/>
          </p:nvPr>
        </p:nvSpPr>
        <p:spPr/>
        <p:txBody>
          <a:bodyPr/>
          <a:lstStyle/>
          <a:p>
            <a:fld id="{0432315A-22D7-4715-AB43-0F95AA4592D7}" type="datetime1">
              <a:rPr lang="en-US" smtClean="0"/>
              <a:t>8/2/2022</a:t>
            </a:fld>
            <a:endParaRPr lang="en-US" dirty="0"/>
          </a:p>
        </p:txBody>
      </p:sp>
      <p:sp>
        <p:nvSpPr>
          <p:cNvPr id="5" name="Footer Placeholder 4">
            <a:extLst>
              <a:ext uri="{FF2B5EF4-FFF2-40B4-BE49-F238E27FC236}">
                <a16:creationId xmlns:a16="http://schemas.microsoft.com/office/drawing/2014/main" id="{2FBF2823-D9CF-DF9D-C784-E861AA0D2F9C}"/>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
        <p:nvSpPr>
          <p:cNvPr id="6" name="Slide Number Placeholder 5">
            <a:extLst>
              <a:ext uri="{FF2B5EF4-FFF2-40B4-BE49-F238E27FC236}">
                <a16:creationId xmlns:a16="http://schemas.microsoft.com/office/drawing/2014/main" id="{FC27C26B-9E75-BED6-EB36-BAF3CB1A7050}"/>
              </a:ext>
            </a:extLst>
          </p:cNvPr>
          <p:cNvSpPr>
            <a:spLocks noGrp="1"/>
          </p:cNvSpPr>
          <p:nvPr>
            <p:ph type="sldNum" sz="quarter" idx="12"/>
          </p:nvPr>
        </p:nvSpPr>
        <p:spPr/>
        <p:txBody>
          <a:bodyPr/>
          <a:lstStyle/>
          <a:p>
            <a:fld id="{8930D1F4-FCE2-486D-BACA-C86CDFC9E4F7}" type="slidenum">
              <a:rPr lang="en-US" smtClean="0"/>
              <a:t>‹#›</a:t>
            </a:fld>
            <a:endParaRPr lang="en-US" dirty="0"/>
          </a:p>
        </p:txBody>
      </p:sp>
    </p:spTree>
    <p:extLst>
      <p:ext uri="{BB962C8B-B14F-4D97-AF65-F5344CB8AC3E}">
        <p14:creationId xmlns:p14="http://schemas.microsoft.com/office/powerpoint/2010/main" val="3496395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E27B5F-4A4A-507C-0465-EE5876812D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AF6059-96FC-A04D-BA6B-A1A96D92ED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21FDB8-8748-DDE0-5923-8137C51DA04F}"/>
              </a:ext>
            </a:extLst>
          </p:cNvPr>
          <p:cNvSpPr>
            <a:spLocks noGrp="1"/>
          </p:cNvSpPr>
          <p:nvPr>
            <p:ph type="dt" sz="half" idx="10"/>
          </p:nvPr>
        </p:nvSpPr>
        <p:spPr/>
        <p:txBody>
          <a:bodyPr/>
          <a:lstStyle/>
          <a:p>
            <a:fld id="{AC8A7A09-694F-4284-B5C5-9DC54793FB11}" type="datetime1">
              <a:rPr lang="en-US" smtClean="0"/>
              <a:t>8/2/2022</a:t>
            </a:fld>
            <a:endParaRPr lang="en-US" dirty="0"/>
          </a:p>
        </p:txBody>
      </p:sp>
      <p:sp>
        <p:nvSpPr>
          <p:cNvPr id="5" name="Footer Placeholder 4">
            <a:extLst>
              <a:ext uri="{FF2B5EF4-FFF2-40B4-BE49-F238E27FC236}">
                <a16:creationId xmlns:a16="http://schemas.microsoft.com/office/drawing/2014/main" id="{22A2B2FD-5942-0A58-055C-AD1AA654DE0C}"/>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
        <p:nvSpPr>
          <p:cNvPr id="6" name="Slide Number Placeholder 5">
            <a:extLst>
              <a:ext uri="{FF2B5EF4-FFF2-40B4-BE49-F238E27FC236}">
                <a16:creationId xmlns:a16="http://schemas.microsoft.com/office/drawing/2014/main" id="{93B543C2-F754-BEC5-5CAF-8780BA094AF7}"/>
              </a:ext>
            </a:extLst>
          </p:cNvPr>
          <p:cNvSpPr>
            <a:spLocks noGrp="1"/>
          </p:cNvSpPr>
          <p:nvPr>
            <p:ph type="sldNum" sz="quarter" idx="12"/>
          </p:nvPr>
        </p:nvSpPr>
        <p:spPr/>
        <p:txBody>
          <a:bodyPr/>
          <a:lstStyle/>
          <a:p>
            <a:fld id="{8930D1F4-FCE2-486D-BACA-C86CDFC9E4F7}" type="slidenum">
              <a:rPr lang="en-US" smtClean="0"/>
              <a:t>‹#›</a:t>
            </a:fld>
            <a:endParaRPr lang="en-US" dirty="0"/>
          </a:p>
        </p:txBody>
      </p:sp>
    </p:spTree>
    <p:extLst>
      <p:ext uri="{BB962C8B-B14F-4D97-AF65-F5344CB8AC3E}">
        <p14:creationId xmlns:p14="http://schemas.microsoft.com/office/powerpoint/2010/main" val="320557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94BAE-2800-8A9E-1414-96CDD27D9B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EACB60-8F46-F5F9-9C56-29239E3186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DEE204-BCA7-91C0-E1F7-0D870D236D57}"/>
              </a:ext>
            </a:extLst>
          </p:cNvPr>
          <p:cNvSpPr>
            <a:spLocks noGrp="1"/>
          </p:cNvSpPr>
          <p:nvPr>
            <p:ph type="dt" sz="half" idx="10"/>
          </p:nvPr>
        </p:nvSpPr>
        <p:spPr/>
        <p:txBody>
          <a:bodyPr/>
          <a:lstStyle/>
          <a:p>
            <a:fld id="{30EEF1F2-79CA-4090-B5A0-77E32DCDB90C}" type="datetime1">
              <a:rPr lang="en-US" smtClean="0"/>
              <a:t>8/2/2022</a:t>
            </a:fld>
            <a:endParaRPr lang="en-US" dirty="0"/>
          </a:p>
        </p:txBody>
      </p:sp>
      <p:sp>
        <p:nvSpPr>
          <p:cNvPr id="5" name="Footer Placeholder 4">
            <a:extLst>
              <a:ext uri="{FF2B5EF4-FFF2-40B4-BE49-F238E27FC236}">
                <a16:creationId xmlns:a16="http://schemas.microsoft.com/office/drawing/2014/main" id="{7C1483EE-6E99-99C6-DC72-61F12503848A}"/>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
        <p:nvSpPr>
          <p:cNvPr id="6" name="Slide Number Placeholder 5">
            <a:extLst>
              <a:ext uri="{FF2B5EF4-FFF2-40B4-BE49-F238E27FC236}">
                <a16:creationId xmlns:a16="http://schemas.microsoft.com/office/drawing/2014/main" id="{D05D0151-9E32-AADD-CC59-C0427B5F07D9}"/>
              </a:ext>
            </a:extLst>
          </p:cNvPr>
          <p:cNvSpPr>
            <a:spLocks noGrp="1"/>
          </p:cNvSpPr>
          <p:nvPr>
            <p:ph type="sldNum" sz="quarter" idx="12"/>
          </p:nvPr>
        </p:nvSpPr>
        <p:spPr/>
        <p:txBody>
          <a:bodyPr/>
          <a:lstStyle/>
          <a:p>
            <a:fld id="{8930D1F4-FCE2-486D-BACA-C86CDFC9E4F7}" type="slidenum">
              <a:rPr lang="en-US" smtClean="0"/>
              <a:t>‹#›</a:t>
            </a:fld>
            <a:endParaRPr lang="en-US" dirty="0"/>
          </a:p>
        </p:txBody>
      </p:sp>
    </p:spTree>
    <p:extLst>
      <p:ext uri="{BB962C8B-B14F-4D97-AF65-F5344CB8AC3E}">
        <p14:creationId xmlns:p14="http://schemas.microsoft.com/office/powerpoint/2010/main" val="663037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EA312-9284-ECCB-0B5D-93D8161817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1329CA-6C76-BE59-6323-7B1AF13588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5E066D-614D-107F-A11D-E2FEA73996F2}"/>
              </a:ext>
            </a:extLst>
          </p:cNvPr>
          <p:cNvSpPr>
            <a:spLocks noGrp="1"/>
          </p:cNvSpPr>
          <p:nvPr>
            <p:ph type="dt" sz="half" idx="10"/>
          </p:nvPr>
        </p:nvSpPr>
        <p:spPr/>
        <p:txBody>
          <a:bodyPr/>
          <a:lstStyle/>
          <a:p>
            <a:fld id="{53B93180-1186-4FC3-B29C-7D73B9E64AF8}" type="datetime1">
              <a:rPr lang="en-US" smtClean="0"/>
              <a:t>8/2/2022</a:t>
            </a:fld>
            <a:endParaRPr lang="en-US" dirty="0"/>
          </a:p>
        </p:txBody>
      </p:sp>
      <p:sp>
        <p:nvSpPr>
          <p:cNvPr id="5" name="Footer Placeholder 4">
            <a:extLst>
              <a:ext uri="{FF2B5EF4-FFF2-40B4-BE49-F238E27FC236}">
                <a16:creationId xmlns:a16="http://schemas.microsoft.com/office/drawing/2014/main" id="{EB70A61B-DC75-20C5-ED11-B3F886606A0C}"/>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
        <p:nvSpPr>
          <p:cNvPr id="6" name="Slide Number Placeholder 5">
            <a:extLst>
              <a:ext uri="{FF2B5EF4-FFF2-40B4-BE49-F238E27FC236}">
                <a16:creationId xmlns:a16="http://schemas.microsoft.com/office/drawing/2014/main" id="{C7585415-3008-0F2B-90D9-EC718116AAC7}"/>
              </a:ext>
            </a:extLst>
          </p:cNvPr>
          <p:cNvSpPr>
            <a:spLocks noGrp="1"/>
          </p:cNvSpPr>
          <p:nvPr>
            <p:ph type="sldNum" sz="quarter" idx="12"/>
          </p:nvPr>
        </p:nvSpPr>
        <p:spPr/>
        <p:txBody>
          <a:bodyPr/>
          <a:lstStyle/>
          <a:p>
            <a:fld id="{8930D1F4-FCE2-486D-BACA-C86CDFC9E4F7}" type="slidenum">
              <a:rPr lang="en-US" smtClean="0"/>
              <a:t>‹#›</a:t>
            </a:fld>
            <a:endParaRPr lang="en-US" dirty="0"/>
          </a:p>
        </p:txBody>
      </p:sp>
    </p:spTree>
    <p:extLst>
      <p:ext uri="{BB962C8B-B14F-4D97-AF65-F5344CB8AC3E}">
        <p14:creationId xmlns:p14="http://schemas.microsoft.com/office/powerpoint/2010/main" val="75549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20BD-94FA-35D8-C55A-595D05858D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07B40E-1AF8-9FC2-E8D9-B44ADE7DC9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8981DA-CC52-A36D-6281-EA236F5B88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00A856-CAA6-BC00-4A2B-A35308B86C44}"/>
              </a:ext>
            </a:extLst>
          </p:cNvPr>
          <p:cNvSpPr>
            <a:spLocks noGrp="1"/>
          </p:cNvSpPr>
          <p:nvPr>
            <p:ph type="dt" sz="half" idx="10"/>
          </p:nvPr>
        </p:nvSpPr>
        <p:spPr/>
        <p:txBody>
          <a:bodyPr/>
          <a:lstStyle/>
          <a:p>
            <a:fld id="{CFBDB6BF-879D-4DCD-9F3E-4C45B9D987CF}" type="datetime1">
              <a:rPr lang="en-US" smtClean="0"/>
              <a:t>8/2/2022</a:t>
            </a:fld>
            <a:endParaRPr lang="en-US" dirty="0"/>
          </a:p>
        </p:txBody>
      </p:sp>
      <p:sp>
        <p:nvSpPr>
          <p:cNvPr id="6" name="Footer Placeholder 5">
            <a:extLst>
              <a:ext uri="{FF2B5EF4-FFF2-40B4-BE49-F238E27FC236}">
                <a16:creationId xmlns:a16="http://schemas.microsoft.com/office/drawing/2014/main" id="{BDC1C8DC-44CA-580C-1676-308327E31548}"/>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
        <p:nvSpPr>
          <p:cNvPr id="7" name="Slide Number Placeholder 6">
            <a:extLst>
              <a:ext uri="{FF2B5EF4-FFF2-40B4-BE49-F238E27FC236}">
                <a16:creationId xmlns:a16="http://schemas.microsoft.com/office/drawing/2014/main" id="{33008D50-D39A-716B-C7BB-F4EEE6BD2230}"/>
              </a:ext>
            </a:extLst>
          </p:cNvPr>
          <p:cNvSpPr>
            <a:spLocks noGrp="1"/>
          </p:cNvSpPr>
          <p:nvPr>
            <p:ph type="sldNum" sz="quarter" idx="12"/>
          </p:nvPr>
        </p:nvSpPr>
        <p:spPr/>
        <p:txBody>
          <a:bodyPr/>
          <a:lstStyle/>
          <a:p>
            <a:fld id="{8930D1F4-FCE2-486D-BACA-C86CDFC9E4F7}" type="slidenum">
              <a:rPr lang="en-US" smtClean="0"/>
              <a:t>‹#›</a:t>
            </a:fld>
            <a:endParaRPr lang="en-US" dirty="0"/>
          </a:p>
        </p:txBody>
      </p:sp>
    </p:spTree>
    <p:extLst>
      <p:ext uri="{BB962C8B-B14F-4D97-AF65-F5344CB8AC3E}">
        <p14:creationId xmlns:p14="http://schemas.microsoft.com/office/powerpoint/2010/main" val="2198822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CB0F-E6A3-E91C-D21F-D820AE390D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712A4E-FB50-CFD5-9369-CA08322C60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1DDDB3-117B-526E-B694-79D062F289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D9CE45-8D4A-E3AA-C8C9-EFD096296C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4A2547-99C5-B8B9-39B4-54AD7C9460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06DC6A-4C08-9FE0-2B37-CA35F6E08B42}"/>
              </a:ext>
            </a:extLst>
          </p:cNvPr>
          <p:cNvSpPr>
            <a:spLocks noGrp="1"/>
          </p:cNvSpPr>
          <p:nvPr>
            <p:ph type="dt" sz="half" idx="10"/>
          </p:nvPr>
        </p:nvSpPr>
        <p:spPr/>
        <p:txBody>
          <a:bodyPr/>
          <a:lstStyle/>
          <a:p>
            <a:fld id="{2F1B351E-C07A-4C79-8B81-2D7EC5F63444}" type="datetime1">
              <a:rPr lang="en-US" smtClean="0"/>
              <a:t>8/2/2022</a:t>
            </a:fld>
            <a:endParaRPr lang="en-US" dirty="0"/>
          </a:p>
        </p:txBody>
      </p:sp>
      <p:sp>
        <p:nvSpPr>
          <p:cNvPr id="8" name="Footer Placeholder 7">
            <a:extLst>
              <a:ext uri="{FF2B5EF4-FFF2-40B4-BE49-F238E27FC236}">
                <a16:creationId xmlns:a16="http://schemas.microsoft.com/office/drawing/2014/main" id="{CFB44905-7D34-6F34-5E45-6B4D02012F18}"/>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
        <p:nvSpPr>
          <p:cNvPr id="9" name="Slide Number Placeholder 8">
            <a:extLst>
              <a:ext uri="{FF2B5EF4-FFF2-40B4-BE49-F238E27FC236}">
                <a16:creationId xmlns:a16="http://schemas.microsoft.com/office/drawing/2014/main" id="{DB571D1E-6924-D96D-5832-04C7760A9AF5}"/>
              </a:ext>
            </a:extLst>
          </p:cNvPr>
          <p:cNvSpPr>
            <a:spLocks noGrp="1"/>
          </p:cNvSpPr>
          <p:nvPr>
            <p:ph type="sldNum" sz="quarter" idx="12"/>
          </p:nvPr>
        </p:nvSpPr>
        <p:spPr/>
        <p:txBody>
          <a:bodyPr/>
          <a:lstStyle/>
          <a:p>
            <a:fld id="{8930D1F4-FCE2-486D-BACA-C86CDFC9E4F7}" type="slidenum">
              <a:rPr lang="en-US" smtClean="0"/>
              <a:t>‹#›</a:t>
            </a:fld>
            <a:endParaRPr lang="en-US" dirty="0"/>
          </a:p>
        </p:txBody>
      </p:sp>
    </p:spTree>
    <p:extLst>
      <p:ext uri="{BB962C8B-B14F-4D97-AF65-F5344CB8AC3E}">
        <p14:creationId xmlns:p14="http://schemas.microsoft.com/office/powerpoint/2010/main" val="4119368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F7209-86DF-5F14-4113-0B55E37AB6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9CCD1B-A5C3-E44F-52BA-B3EB036E8615}"/>
              </a:ext>
            </a:extLst>
          </p:cNvPr>
          <p:cNvSpPr>
            <a:spLocks noGrp="1"/>
          </p:cNvSpPr>
          <p:nvPr>
            <p:ph type="dt" sz="half" idx="10"/>
          </p:nvPr>
        </p:nvSpPr>
        <p:spPr/>
        <p:txBody>
          <a:bodyPr/>
          <a:lstStyle/>
          <a:p>
            <a:fld id="{D8E90422-622B-4F0F-BE22-18DAF756B9A1}" type="datetime1">
              <a:rPr lang="en-US" smtClean="0"/>
              <a:t>8/2/2022</a:t>
            </a:fld>
            <a:endParaRPr lang="en-US" dirty="0"/>
          </a:p>
        </p:txBody>
      </p:sp>
      <p:sp>
        <p:nvSpPr>
          <p:cNvPr id="4" name="Footer Placeholder 3">
            <a:extLst>
              <a:ext uri="{FF2B5EF4-FFF2-40B4-BE49-F238E27FC236}">
                <a16:creationId xmlns:a16="http://schemas.microsoft.com/office/drawing/2014/main" id="{CC76771F-C910-E4B7-CA22-08202B61110A}"/>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
        <p:nvSpPr>
          <p:cNvPr id="5" name="Slide Number Placeholder 4">
            <a:extLst>
              <a:ext uri="{FF2B5EF4-FFF2-40B4-BE49-F238E27FC236}">
                <a16:creationId xmlns:a16="http://schemas.microsoft.com/office/drawing/2014/main" id="{8C32BCB2-8C32-3960-817A-00213140A258}"/>
              </a:ext>
            </a:extLst>
          </p:cNvPr>
          <p:cNvSpPr>
            <a:spLocks noGrp="1"/>
          </p:cNvSpPr>
          <p:nvPr>
            <p:ph type="sldNum" sz="quarter" idx="12"/>
          </p:nvPr>
        </p:nvSpPr>
        <p:spPr/>
        <p:txBody>
          <a:bodyPr/>
          <a:lstStyle/>
          <a:p>
            <a:fld id="{8930D1F4-FCE2-486D-BACA-C86CDFC9E4F7}" type="slidenum">
              <a:rPr lang="en-US" smtClean="0"/>
              <a:t>‹#›</a:t>
            </a:fld>
            <a:endParaRPr lang="en-US" dirty="0"/>
          </a:p>
        </p:txBody>
      </p:sp>
    </p:spTree>
    <p:extLst>
      <p:ext uri="{BB962C8B-B14F-4D97-AF65-F5344CB8AC3E}">
        <p14:creationId xmlns:p14="http://schemas.microsoft.com/office/powerpoint/2010/main" val="3855588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36BD3E-EA5F-AE21-56C3-DE8A81D0C6B5}"/>
              </a:ext>
            </a:extLst>
          </p:cNvPr>
          <p:cNvSpPr>
            <a:spLocks noGrp="1"/>
          </p:cNvSpPr>
          <p:nvPr>
            <p:ph type="dt" sz="half" idx="10"/>
          </p:nvPr>
        </p:nvSpPr>
        <p:spPr/>
        <p:txBody>
          <a:bodyPr/>
          <a:lstStyle/>
          <a:p>
            <a:fld id="{8870E488-0952-490E-AE1E-A8B7EC3AE4F3}" type="datetime1">
              <a:rPr lang="en-US" smtClean="0"/>
              <a:t>8/2/2022</a:t>
            </a:fld>
            <a:endParaRPr lang="en-US" dirty="0"/>
          </a:p>
        </p:txBody>
      </p:sp>
      <p:sp>
        <p:nvSpPr>
          <p:cNvPr id="3" name="Footer Placeholder 2">
            <a:extLst>
              <a:ext uri="{FF2B5EF4-FFF2-40B4-BE49-F238E27FC236}">
                <a16:creationId xmlns:a16="http://schemas.microsoft.com/office/drawing/2014/main" id="{DFFC01C8-9A7D-8B4B-8338-640BD79A89EA}"/>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
        <p:nvSpPr>
          <p:cNvPr id="4" name="Slide Number Placeholder 3">
            <a:extLst>
              <a:ext uri="{FF2B5EF4-FFF2-40B4-BE49-F238E27FC236}">
                <a16:creationId xmlns:a16="http://schemas.microsoft.com/office/drawing/2014/main" id="{E437508D-EB73-EBEF-9A70-7D2B338F64A5}"/>
              </a:ext>
            </a:extLst>
          </p:cNvPr>
          <p:cNvSpPr>
            <a:spLocks noGrp="1"/>
          </p:cNvSpPr>
          <p:nvPr>
            <p:ph type="sldNum" sz="quarter" idx="12"/>
          </p:nvPr>
        </p:nvSpPr>
        <p:spPr/>
        <p:txBody>
          <a:bodyPr/>
          <a:lstStyle/>
          <a:p>
            <a:fld id="{8930D1F4-FCE2-486D-BACA-C86CDFC9E4F7}" type="slidenum">
              <a:rPr lang="en-US" smtClean="0"/>
              <a:t>‹#›</a:t>
            </a:fld>
            <a:endParaRPr lang="en-US" dirty="0"/>
          </a:p>
        </p:txBody>
      </p:sp>
    </p:spTree>
    <p:extLst>
      <p:ext uri="{BB962C8B-B14F-4D97-AF65-F5344CB8AC3E}">
        <p14:creationId xmlns:p14="http://schemas.microsoft.com/office/powerpoint/2010/main" val="2913838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3A5C6-C5ED-5C8D-9C53-9A5C445C41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F8FE4E-115C-1222-6423-FB86571A6F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9A7F34-97D8-CB8E-6E65-FB11035453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676871-AE70-44F9-E040-B758FB5DC77E}"/>
              </a:ext>
            </a:extLst>
          </p:cNvPr>
          <p:cNvSpPr>
            <a:spLocks noGrp="1"/>
          </p:cNvSpPr>
          <p:nvPr>
            <p:ph type="dt" sz="half" idx="10"/>
          </p:nvPr>
        </p:nvSpPr>
        <p:spPr/>
        <p:txBody>
          <a:bodyPr/>
          <a:lstStyle/>
          <a:p>
            <a:fld id="{F1F2280A-30F4-4B91-9F6F-702923562C96}" type="datetime1">
              <a:rPr lang="en-US" smtClean="0"/>
              <a:t>8/2/2022</a:t>
            </a:fld>
            <a:endParaRPr lang="en-US" dirty="0"/>
          </a:p>
        </p:txBody>
      </p:sp>
      <p:sp>
        <p:nvSpPr>
          <p:cNvPr id="6" name="Footer Placeholder 5">
            <a:extLst>
              <a:ext uri="{FF2B5EF4-FFF2-40B4-BE49-F238E27FC236}">
                <a16:creationId xmlns:a16="http://schemas.microsoft.com/office/drawing/2014/main" id="{A5215E8A-A3FE-D87F-BE2F-C9554F7BD763}"/>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
        <p:nvSpPr>
          <p:cNvPr id="7" name="Slide Number Placeholder 6">
            <a:extLst>
              <a:ext uri="{FF2B5EF4-FFF2-40B4-BE49-F238E27FC236}">
                <a16:creationId xmlns:a16="http://schemas.microsoft.com/office/drawing/2014/main" id="{83B0015A-F43F-A8B5-6BB8-6749AC9085AE}"/>
              </a:ext>
            </a:extLst>
          </p:cNvPr>
          <p:cNvSpPr>
            <a:spLocks noGrp="1"/>
          </p:cNvSpPr>
          <p:nvPr>
            <p:ph type="sldNum" sz="quarter" idx="12"/>
          </p:nvPr>
        </p:nvSpPr>
        <p:spPr/>
        <p:txBody>
          <a:bodyPr/>
          <a:lstStyle/>
          <a:p>
            <a:fld id="{8930D1F4-FCE2-486D-BACA-C86CDFC9E4F7}" type="slidenum">
              <a:rPr lang="en-US" smtClean="0"/>
              <a:t>‹#›</a:t>
            </a:fld>
            <a:endParaRPr lang="en-US" dirty="0"/>
          </a:p>
        </p:txBody>
      </p:sp>
    </p:spTree>
    <p:extLst>
      <p:ext uri="{BB962C8B-B14F-4D97-AF65-F5344CB8AC3E}">
        <p14:creationId xmlns:p14="http://schemas.microsoft.com/office/powerpoint/2010/main" val="853638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985F6-F160-8D97-3485-1542D0092A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4F83BA-654C-5A49-823B-007BF9D5F4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D1EAEF-C680-4F71-88EA-25C551281F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AF3D7E-CA15-5765-B5D5-4B994C0BF0CB}"/>
              </a:ext>
            </a:extLst>
          </p:cNvPr>
          <p:cNvSpPr>
            <a:spLocks noGrp="1"/>
          </p:cNvSpPr>
          <p:nvPr>
            <p:ph type="dt" sz="half" idx="10"/>
          </p:nvPr>
        </p:nvSpPr>
        <p:spPr/>
        <p:txBody>
          <a:bodyPr/>
          <a:lstStyle/>
          <a:p>
            <a:fld id="{DAF1BB52-17B5-4520-B50C-98AEC38F6603}" type="datetime1">
              <a:rPr lang="en-US" smtClean="0"/>
              <a:t>8/2/2022</a:t>
            </a:fld>
            <a:endParaRPr lang="en-US" dirty="0"/>
          </a:p>
        </p:txBody>
      </p:sp>
      <p:sp>
        <p:nvSpPr>
          <p:cNvPr id="6" name="Footer Placeholder 5">
            <a:extLst>
              <a:ext uri="{FF2B5EF4-FFF2-40B4-BE49-F238E27FC236}">
                <a16:creationId xmlns:a16="http://schemas.microsoft.com/office/drawing/2014/main" id="{94B2E80D-19B4-2EA3-CB28-879944001D0D}"/>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
        <p:nvSpPr>
          <p:cNvPr id="7" name="Slide Number Placeholder 6">
            <a:extLst>
              <a:ext uri="{FF2B5EF4-FFF2-40B4-BE49-F238E27FC236}">
                <a16:creationId xmlns:a16="http://schemas.microsoft.com/office/drawing/2014/main" id="{5887DC1C-8B5E-0E24-FD6E-9F8D7CE102DF}"/>
              </a:ext>
            </a:extLst>
          </p:cNvPr>
          <p:cNvSpPr>
            <a:spLocks noGrp="1"/>
          </p:cNvSpPr>
          <p:nvPr>
            <p:ph type="sldNum" sz="quarter" idx="12"/>
          </p:nvPr>
        </p:nvSpPr>
        <p:spPr/>
        <p:txBody>
          <a:bodyPr/>
          <a:lstStyle/>
          <a:p>
            <a:fld id="{8930D1F4-FCE2-486D-BACA-C86CDFC9E4F7}" type="slidenum">
              <a:rPr lang="en-US" smtClean="0"/>
              <a:t>‹#›</a:t>
            </a:fld>
            <a:endParaRPr lang="en-US" dirty="0"/>
          </a:p>
        </p:txBody>
      </p:sp>
    </p:spTree>
    <p:extLst>
      <p:ext uri="{BB962C8B-B14F-4D97-AF65-F5344CB8AC3E}">
        <p14:creationId xmlns:p14="http://schemas.microsoft.com/office/powerpoint/2010/main" val="324613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8000" t="12000" r="18000" b="10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C64A72-B8F9-ECEF-74C0-8957EC7945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FF63C9-D682-BC19-57C1-7BA242C839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0E2055-B594-BA14-5371-F3922C5B7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4407A9-34D1-491A-A034-F7E9F2657C11}" type="datetime1">
              <a:rPr lang="en-US" smtClean="0"/>
              <a:t>8/2/2022</a:t>
            </a:fld>
            <a:endParaRPr lang="en-US" dirty="0"/>
          </a:p>
        </p:txBody>
      </p:sp>
      <p:sp>
        <p:nvSpPr>
          <p:cNvPr id="5" name="Footer Placeholder 4">
            <a:extLst>
              <a:ext uri="{FF2B5EF4-FFF2-40B4-BE49-F238E27FC236}">
                <a16:creationId xmlns:a16="http://schemas.microsoft.com/office/drawing/2014/main" id="{6FC85E53-2389-1A28-2525-32B4ADEDE9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From the notes of  Most Very Rev. John F. Swantek  edited by Rev. Dr. D.L. Seekins</a:t>
            </a:r>
            <a:endParaRPr lang="en-US" dirty="0"/>
          </a:p>
        </p:txBody>
      </p:sp>
      <p:sp>
        <p:nvSpPr>
          <p:cNvPr id="6" name="Slide Number Placeholder 5">
            <a:extLst>
              <a:ext uri="{FF2B5EF4-FFF2-40B4-BE49-F238E27FC236}">
                <a16:creationId xmlns:a16="http://schemas.microsoft.com/office/drawing/2014/main" id="{2D63F504-5662-1570-03BD-2C1263FCE7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0D1F4-FCE2-486D-BACA-C86CDFC9E4F7}" type="slidenum">
              <a:rPr lang="en-US" smtClean="0"/>
              <a:t>‹#›</a:t>
            </a:fld>
            <a:endParaRPr lang="en-US" dirty="0"/>
          </a:p>
        </p:txBody>
      </p:sp>
    </p:spTree>
    <p:extLst>
      <p:ext uri="{BB962C8B-B14F-4D97-AF65-F5344CB8AC3E}">
        <p14:creationId xmlns:p14="http://schemas.microsoft.com/office/powerpoint/2010/main" val="41004299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buffalopittsburghdiocese.org/" TargetMode="External"/><Relationship Id="rId2" Type="http://schemas.openxmlformats.org/officeDocument/2006/relationships/hyperlink" Target="http://holymotheroftherosary.or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F8DB522C-C327-5CCA-74E0-634283559C55}"/>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
        <p:nvSpPr>
          <p:cNvPr id="5" name="Title 1">
            <a:extLst>
              <a:ext uri="{FF2B5EF4-FFF2-40B4-BE49-F238E27FC236}">
                <a16:creationId xmlns:a16="http://schemas.microsoft.com/office/drawing/2014/main" id="{BC1C1308-A732-95B9-64D9-DAA3BBF57B76}"/>
              </a:ext>
            </a:extLst>
          </p:cNvPr>
          <p:cNvSpPr>
            <a:spLocks noGrp="1"/>
          </p:cNvSpPr>
          <p:nvPr>
            <p:ph type="title"/>
          </p:nvPr>
        </p:nvSpPr>
        <p:spPr>
          <a:xfrm>
            <a:off x="838200" y="365125"/>
            <a:ext cx="10515600" cy="4675226"/>
          </a:xfrm>
        </p:spPr>
        <p:txBody>
          <a:bodyPr>
            <a:normAutofit/>
          </a:bodyPr>
          <a:lstStyle/>
          <a:p>
            <a:pPr algn="ctr"/>
            <a:r>
              <a:rPr lang="en-US" dirty="0">
                <a:latin typeface="Times New Roman" panose="02020603050405020304" pitchFamily="18" charset="0"/>
                <a:cs typeface="Times New Roman" panose="02020603050405020304" pitchFamily="18" charset="0"/>
              </a:rPr>
              <a:t>Polish Immigration to the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United States and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Formation of the PNCC</a:t>
            </a:r>
          </a:p>
        </p:txBody>
      </p:sp>
    </p:spTree>
    <p:extLst>
      <p:ext uri="{BB962C8B-B14F-4D97-AF65-F5344CB8AC3E}">
        <p14:creationId xmlns:p14="http://schemas.microsoft.com/office/powerpoint/2010/main" val="801345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6" y="936702"/>
            <a:ext cx="9922957" cy="1048215"/>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American Catholic Church</a:t>
            </a:r>
          </a:p>
        </p:txBody>
      </p:sp>
      <p:sp>
        <p:nvSpPr>
          <p:cNvPr id="5" name="TextBox 4">
            <a:extLst>
              <a:ext uri="{FF2B5EF4-FFF2-40B4-BE49-F238E27FC236}">
                <a16:creationId xmlns:a16="http://schemas.microsoft.com/office/drawing/2014/main" id="{54C29C96-BA48-4A08-9B29-F65197B90324}"/>
              </a:ext>
            </a:extLst>
          </p:cNvPr>
          <p:cNvSpPr txBox="1"/>
          <p:nvPr/>
        </p:nvSpPr>
        <p:spPr>
          <a:xfrm>
            <a:off x="994086" y="2207942"/>
            <a:ext cx="10203828" cy="3612995"/>
          </a:xfrm>
          <a:prstGeom prst="rect">
            <a:avLst/>
          </a:prstGeom>
        </p:spPr>
        <p:txBody>
          <a:bodyPr vert="horz" lIns="91440" tIns="45720" rIns="91440" bIns="45720" rtlCol="0" anchor="ctr">
            <a:normAutofit/>
          </a:bodyPr>
          <a:lstStyle/>
          <a:p>
            <a:pPr>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During this period, the American Catholic Church was governed by a system called Trusteeism. Lay people took care of material matters and hired/fired Priests.  Bishops did not like this system and felt their power was usurped by the laity. Trusteeism does not work well if a good relationship between laity and clergy is nonexistent. As a result, tensions were experienced between Trustees and Bishops. (Trusteeism was approved by Pius VII)</a:t>
            </a:r>
          </a:p>
          <a:p>
            <a:pPr>
              <a:spcBef>
                <a:spcPts val="1000"/>
              </a:spcBef>
              <a:buClr>
                <a:schemeClr val="accent1"/>
              </a:buClr>
              <a:buSzPct val="80000"/>
              <a:buFont typeface="Wingdings 3" charset="2"/>
              <a:buChar char=""/>
            </a:pPr>
            <a:endPar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16BC3966-4DCB-C358-78E6-16737FBB2526}"/>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1838433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6" y="840671"/>
            <a:ext cx="10045620" cy="932373"/>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The Beginning of the Polish National Catholic Church</a:t>
            </a:r>
          </a:p>
        </p:txBody>
      </p:sp>
      <p:sp>
        <p:nvSpPr>
          <p:cNvPr id="5" name="TextBox 4">
            <a:extLst>
              <a:ext uri="{FF2B5EF4-FFF2-40B4-BE49-F238E27FC236}">
                <a16:creationId xmlns:a16="http://schemas.microsoft.com/office/drawing/2014/main" id="{54C29C96-BA48-4A08-9B29-F65197B90324}"/>
              </a:ext>
            </a:extLst>
          </p:cNvPr>
          <p:cNvSpPr txBox="1"/>
          <p:nvPr/>
        </p:nvSpPr>
        <p:spPr>
          <a:xfrm>
            <a:off x="994086" y="1951463"/>
            <a:ext cx="10045619" cy="4204010"/>
          </a:xfrm>
          <a:prstGeom prst="rect">
            <a:avLst/>
          </a:prstGeom>
        </p:spPr>
        <p:txBody>
          <a:bodyPr vert="horz" lIns="91440" tIns="45720" rIns="91440" bIns="45720" rtlCol="0" anchor="ctr">
            <a:normAutofit/>
          </a:bodyPr>
          <a:lstStyle/>
          <a:p>
            <a:pPr marL="342900" marR="0" lvl="0" indent="-342900">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1866 - Francis Hodur is born in Zarki, Austrian-ruled Poland</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1870 - Vatican Council 1 – Dogma of Papal Infallibility proclaimed,</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Old Catholic Church organizes in Germany and Switzerland, linking with Dutch Old Catholics</a:t>
            </a:r>
          </a:p>
          <a:p>
            <a:pPr marL="342900" marR="0" lvl="0" indent="-342900">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1889 - Declaration of the Union of Utrecht published.</a:t>
            </a:r>
          </a:p>
          <a:p>
            <a:pPr marL="342900" marR="0" lvl="0" indent="-342900">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1890’s - Independent parishes and movements in Polish American Catholic Communities of Buffalo, Chicago, Cleveland, Detroit and Scranton</a:t>
            </a:r>
          </a:p>
        </p:txBody>
      </p:sp>
      <p:sp>
        <p:nvSpPr>
          <p:cNvPr id="3" name="Footer Placeholder 2">
            <a:extLst>
              <a:ext uri="{FF2B5EF4-FFF2-40B4-BE49-F238E27FC236}">
                <a16:creationId xmlns:a16="http://schemas.microsoft.com/office/drawing/2014/main" id="{A71C1F61-341B-0C40-F10D-ECD211293E57}"/>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3497481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1006283" y="918575"/>
            <a:ext cx="10346703" cy="1200002"/>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The Beginning of the Polish National Catholic Church</a:t>
            </a:r>
            <a:br>
              <a:rPr lang="en-US" sz="3200" dirty="0">
                <a:effectLst/>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Fr. Hodur</a:t>
            </a:r>
          </a:p>
        </p:txBody>
      </p:sp>
      <p:sp>
        <p:nvSpPr>
          <p:cNvPr id="5" name="TextBox 4">
            <a:extLst>
              <a:ext uri="{FF2B5EF4-FFF2-40B4-BE49-F238E27FC236}">
                <a16:creationId xmlns:a16="http://schemas.microsoft.com/office/drawing/2014/main" id="{54C29C96-BA48-4A08-9B29-F65197B90324}"/>
              </a:ext>
            </a:extLst>
          </p:cNvPr>
          <p:cNvSpPr txBox="1"/>
          <p:nvPr/>
        </p:nvSpPr>
        <p:spPr>
          <a:xfrm>
            <a:off x="851211" y="2330605"/>
            <a:ext cx="10656848" cy="3813717"/>
          </a:xfrm>
          <a:prstGeom prst="rect">
            <a:avLst/>
          </a:prstGeom>
        </p:spPr>
        <p:txBody>
          <a:bodyPr vert="horz" lIns="91440" tIns="45720" rIns="91440" bIns="45720" rtlCol="0" anchor="ctr">
            <a:normAutofit/>
          </a:bodyPr>
          <a:lstStyle/>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1893 - Seminarian Francis Hodur came to the United States</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He is ordained a priest at St. Peter’s Roman Catholic Cathedral in Scranton. He is assigned as assistant priest at Sacred Hearts of Jesus and Mary Parish in Scranton’s South Side.</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1894 - Fr. Hodur is assigned as the first pastor of Holy Trinity Roman Catholic Parish in Nanticoke, Pennsylvania</a:t>
            </a:r>
          </a:p>
        </p:txBody>
      </p:sp>
      <p:sp>
        <p:nvSpPr>
          <p:cNvPr id="3" name="Footer Placeholder 2">
            <a:extLst>
              <a:ext uri="{FF2B5EF4-FFF2-40B4-BE49-F238E27FC236}">
                <a16:creationId xmlns:a16="http://schemas.microsoft.com/office/drawing/2014/main" id="{4FDDA11B-95A4-DDFE-783F-744E8F3F906A}"/>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282539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7" y="533337"/>
            <a:ext cx="10045620" cy="1099641"/>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The Beginning of the Polish National Catholic Church </a:t>
            </a:r>
            <a:br>
              <a:rPr lang="en-US" sz="3200" dirty="0">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St Stanislaus</a:t>
            </a:r>
          </a:p>
        </p:txBody>
      </p:sp>
      <p:sp>
        <p:nvSpPr>
          <p:cNvPr id="5" name="TextBox 4">
            <a:extLst>
              <a:ext uri="{FF2B5EF4-FFF2-40B4-BE49-F238E27FC236}">
                <a16:creationId xmlns:a16="http://schemas.microsoft.com/office/drawing/2014/main" id="{54C29C96-BA48-4A08-9B29-F65197B90324}"/>
              </a:ext>
            </a:extLst>
          </p:cNvPr>
          <p:cNvSpPr txBox="1"/>
          <p:nvPr/>
        </p:nvSpPr>
        <p:spPr>
          <a:xfrm>
            <a:off x="994087" y="1632978"/>
            <a:ext cx="10313250" cy="4691685"/>
          </a:xfrm>
          <a:prstGeom prst="rect">
            <a:avLst/>
          </a:prstGeom>
        </p:spPr>
        <p:txBody>
          <a:bodyPr vert="horz" lIns="91440" tIns="45720" rIns="91440" bIns="45720" rtlCol="0" anchor="ctr">
            <a:noAutofit/>
          </a:bodyPr>
          <a:lstStyle/>
          <a:p>
            <a:pPr marL="342900" marR="0" lvl="0" indent="-342900">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1895 Founding of All Saints Independent (Old Catholic) parish in Chicago, Illinois under Bp. Anthony Kozlowski, who is consecrated by Old Catholic Bishops in 1897. - Founding of Holy Mother of the Rosary Parish under Bp. Stephen Kaminski in Buffalo, New York. He is consecrated by independent Abp. Joseph Rene Villate.</a:t>
            </a:r>
          </a:p>
          <a:p>
            <a:pPr marL="342900" marR="0" lvl="0" indent="-342900">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1896 – Rioting by Sacred Hearts Parish parishioners, following a dispute over cemetery funds. Parishioners want a say in the governance of the parish property and funds</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1897 - Organization of St. Stanislaus Parish in Scranton, PA, March 14; March 21 first Mass celebrated by Fr. Hodur.</a:t>
            </a:r>
          </a:p>
        </p:txBody>
      </p:sp>
      <p:sp>
        <p:nvSpPr>
          <p:cNvPr id="3" name="Footer Placeholder 2">
            <a:extLst>
              <a:ext uri="{FF2B5EF4-FFF2-40B4-BE49-F238E27FC236}">
                <a16:creationId xmlns:a16="http://schemas.microsoft.com/office/drawing/2014/main" id="{893C8732-E14A-9469-E730-D126FB22E258}"/>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2226681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1072144" y="729159"/>
            <a:ext cx="10134831" cy="1211153"/>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The Beginning of the Polish National Catholic Church – church program</a:t>
            </a:r>
          </a:p>
        </p:txBody>
      </p:sp>
      <p:sp>
        <p:nvSpPr>
          <p:cNvPr id="3" name="TextBox 2">
            <a:extLst>
              <a:ext uri="{FF2B5EF4-FFF2-40B4-BE49-F238E27FC236}">
                <a16:creationId xmlns:a16="http://schemas.microsoft.com/office/drawing/2014/main" id="{58B254DD-DE78-4F41-93D9-E8639F4C0A94}"/>
              </a:ext>
            </a:extLst>
          </p:cNvPr>
          <p:cNvSpPr txBox="1"/>
          <p:nvPr/>
        </p:nvSpPr>
        <p:spPr>
          <a:xfrm>
            <a:off x="881759" y="2185638"/>
            <a:ext cx="10515600" cy="3771302"/>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Fr. Hodur’s “Kościół Narodowy” (National Church) program announced; Calling for:</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1. Legal ownership of church properties.</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2. Parish government in secular matters by parish committees elected by the    	parishioners.</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3. Appointment to pastorates of priests approved by parishioners.</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4. Appointment of Polish Bishops in America by Rome with input by clergy     		and laity.</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Weekly Straż (The Guard) is the quasi-organ of the program.</a:t>
            </a:r>
          </a:p>
          <a:p>
            <a:pPr>
              <a:spcBef>
                <a:spcPts val="1000"/>
              </a:spcBef>
              <a:buClr>
                <a:schemeClr val="accent1"/>
              </a:buClr>
              <a:buSzPct val="80000"/>
              <a:buFont typeface="Wingdings 3" charset="2"/>
              <a:buChar char=""/>
            </a:pPr>
            <a:endParaRPr 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1525EF45-D954-25EC-17AC-87F3C724B6BD}"/>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1655541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763588" y="829520"/>
            <a:ext cx="10577202" cy="776256"/>
          </a:xfrm>
        </p:spPr>
        <p:txBody>
          <a:bodyPr vert="horz" lIns="91440" tIns="45720" rIns="91440" bIns="45720" rtlCol="0" anchor="ctr">
            <a:normAutofit fontScale="90000"/>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The Beginning of the Polish National Catholic Church - excommunication</a:t>
            </a:r>
          </a:p>
        </p:txBody>
      </p:sp>
      <p:sp>
        <p:nvSpPr>
          <p:cNvPr id="3" name="TextBox 2">
            <a:extLst>
              <a:ext uri="{FF2B5EF4-FFF2-40B4-BE49-F238E27FC236}">
                <a16:creationId xmlns:a16="http://schemas.microsoft.com/office/drawing/2014/main" id="{58B254DD-DE78-4F41-93D9-E8639F4C0A94}"/>
              </a:ext>
            </a:extLst>
          </p:cNvPr>
          <p:cNvSpPr txBox="1"/>
          <p:nvPr/>
        </p:nvSpPr>
        <p:spPr>
          <a:xfrm>
            <a:off x="763588" y="2147855"/>
            <a:ext cx="10577202" cy="3880625"/>
          </a:xfrm>
          <a:prstGeom prst="rect">
            <a:avLst/>
          </a:prstGeom>
        </p:spPr>
        <p:txBody>
          <a:bodyPr vert="horz" lIns="91440" tIns="45720" rIns="91440" bIns="45720" rtlCol="0" anchor="ctr">
            <a:normAutofit lnSpcReduction="10000"/>
          </a:bodyPr>
          <a:lstStyle/>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1898 - Fr. Hodur excommunicated. (He burns the excommunication document and throws the ashes in a nearby brook.)  In Straż Fr. Hodur challenged several Roman Catholic Church teachings, including papal infallibility and supremacy.</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1900 -At a December 16th meeting a decision is made by Fr. Hodur and his parishioners not to return to the Roman Catholic Church (by then “Polish National” parishes had been organized in the later Priceburg (Dickson City), Plymouth, Duryea, and Wilkes-Barre, all in Pennsylvania.</a:t>
            </a:r>
          </a:p>
          <a:p>
            <a:pPr>
              <a:spcBef>
                <a:spcPts val="1000"/>
              </a:spcBef>
              <a:buClr>
                <a:schemeClr val="accent1"/>
              </a:buClr>
              <a:buSzPct val="80000"/>
              <a:buFont typeface="Wingdings 3" charset="2"/>
              <a:buChar char=""/>
            </a:pPr>
            <a:endParaRPr 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C2784501-31C1-F98F-FED2-F78B759686FA}"/>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3950241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639098" y="629265"/>
            <a:ext cx="6072776" cy="920755"/>
          </a:xfrm>
        </p:spPr>
        <p:txBody>
          <a:bodyPr vert="horz" lIns="91440" tIns="45720" rIns="91440" bIns="45720" rtlCol="0" anchor="ctr">
            <a:normAutofit fontScale="90000"/>
          </a:bodyPr>
          <a:lstStyle/>
          <a:p>
            <a:pPr marL="0" marR="0" algn="ctr">
              <a:spcAft>
                <a:spcPts val="0"/>
              </a:spcAft>
            </a:pPr>
            <a:r>
              <a:rPr lang="en-US" sz="3600" dirty="0">
                <a:solidFill>
                  <a:schemeClr val="bg1"/>
                </a:solidFill>
                <a:effectLst/>
                <a:latin typeface="Times New Roman" panose="02020603050405020304" pitchFamily="18" charset="0"/>
                <a:cs typeface="Times New Roman" panose="02020603050405020304" pitchFamily="18" charset="0"/>
              </a:rPr>
              <a:t>The Beginning of the Polish National Catholic Church</a:t>
            </a:r>
          </a:p>
        </p:txBody>
      </p:sp>
      <p:pic>
        <p:nvPicPr>
          <p:cNvPr id="5" name="Picture 4">
            <a:extLst>
              <a:ext uri="{FF2B5EF4-FFF2-40B4-BE49-F238E27FC236}">
                <a16:creationId xmlns:a16="http://schemas.microsoft.com/office/drawing/2014/main" id="{FF70502A-D6DE-4B2D-AA0C-9F40F6F4595C}"/>
              </a:ext>
            </a:extLst>
          </p:cNvPr>
          <p:cNvPicPr>
            <a:picLocks noChangeAspect="1"/>
          </p:cNvPicPr>
          <p:nvPr/>
        </p:nvPicPr>
        <p:blipFill rotWithShape="1">
          <a:blip r:embed="rId2"/>
          <a:srcRect b="13349"/>
          <a:stretch/>
        </p:blipFill>
        <p:spPr>
          <a:xfrm>
            <a:off x="7427585" y="645106"/>
            <a:ext cx="4125317" cy="4947311"/>
          </a:xfrm>
          <a:prstGeom prst="rect">
            <a:avLst/>
          </a:prstGeom>
        </p:spPr>
      </p:pic>
      <p:sp>
        <p:nvSpPr>
          <p:cNvPr id="3" name="TextBox 2">
            <a:extLst>
              <a:ext uri="{FF2B5EF4-FFF2-40B4-BE49-F238E27FC236}">
                <a16:creationId xmlns:a16="http://schemas.microsoft.com/office/drawing/2014/main" id="{58B254DD-DE78-4F41-93D9-E8639F4C0A94}"/>
              </a:ext>
            </a:extLst>
          </p:cNvPr>
          <p:cNvSpPr txBox="1"/>
          <p:nvPr/>
        </p:nvSpPr>
        <p:spPr>
          <a:xfrm>
            <a:off x="639098" y="1725169"/>
            <a:ext cx="6072776" cy="4249215"/>
          </a:xfrm>
          <a:prstGeom prst="rect">
            <a:avLst/>
          </a:prstGeom>
        </p:spPr>
        <p:txBody>
          <a:bodyPr vert="horz" lIns="91440" tIns="45720" rIns="91440" bIns="45720" rtlCol="0" anchor="ctr">
            <a:normAutofit fontScale="92500" lnSpcReduction="10000"/>
          </a:bodyPr>
          <a:lstStyle/>
          <a:p>
            <a:pPr marL="342900" marR="0" lvl="0" indent="-342900">
              <a:lnSpc>
                <a:spcPct val="150000"/>
              </a:lnSpc>
              <a:spcBef>
                <a:spcPts val="1000"/>
              </a:spcBef>
              <a:buClr>
                <a:schemeClr val="accent1"/>
              </a:buClr>
              <a:buSzPct val="80000"/>
              <a:buFont typeface="Wingdings 3" charset="2"/>
              <a:buChar char=""/>
            </a:pPr>
            <a:r>
              <a:rPr lang="en-US" sz="2000" dirty="0">
                <a:solidFill>
                  <a:schemeClr val="bg1"/>
                </a:solidFill>
                <a:effectLst/>
                <a:latin typeface="Times New Roman" panose="02020603050405020304" pitchFamily="18" charset="0"/>
                <a:cs typeface="Times New Roman" panose="02020603050405020304" pitchFamily="18" charset="0"/>
              </a:rPr>
              <a:t>1901 - First Mass celebrated in Polish on Christmas Day</a:t>
            </a:r>
          </a:p>
          <a:p>
            <a:pPr marL="342900" marR="0" lvl="0" indent="-342900">
              <a:lnSpc>
                <a:spcPct val="150000"/>
              </a:lnSpc>
              <a:spcBef>
                <a:spcPts val="1000"/>
              </a:spcBef>
              <a:buClr>
                <a:schemeClr val="accent1"/>
              </a:buClr>
              <a:buSzPct val="80000"/>
              <a:buFont typeface="Wingdings 3" charset="2"/>
              <a:buChar char=""/>
            </a:pPr>
            <a:r>
              <a:rPr lang="en-US" sz="2000" dirty="0">
                <a:solidFill>
                  <a:schemeClr val="bg1"/>
                </a:solidFill>
                <a:effectLst/>
                <a:latin typeface="Times New Roman" panose="02020603050405020304" pitchFamily="18" charset="0"/>
                <a:cs typeface="Times New Roman" panose="02020603050405020304" pitchFamily="18" charset="0"/>
              </a:rPr>
              <a:t>1907 – On September 29th Fr. Hodur is consecrated a Bishop by Dutch Old Catholic bishops, Utrecht, Holland (the Polish National Catholic Church has unquestionable orders and Apostolic Succession)</a:t>
            </a:r>
            <a:br>
              <a:rPr lang="en-US" sz="2000" dirty="0">
                <a:solidFill>
                  <a:schemeClr val="bg1"/>
                </a:solidFill>
                <a:effectLst/>
                <a:latin typeface="Times New Roman" panose="02020603050405020304" pitchFamily="18" charset="0"/>
                <a:cs typeface="Times New Roman" panose="02020603050405020304" pitchFamily="18" charset="0"/>
              </a:rPr>
            </a:br>
            <a:endParaRPr lang="en-US" sz="2000" dirty="0">
              <a:solidFill>
                <a:schemeClr val="bg1"/>
              </a:solidFill>
              <a:effectLst/>
              <a:latin typeface="Times New Roman" panose="02020603050405020304" pitchFamily="18" charset="0"/>
              <a:cs typeface="Times New Roman" panose="02020603050405020304" pitchFamily="18" charset="0"/>
            </a:endParaRPr>
          </a:p>
          <a:p>
            <a:pPr marL="342900" marR="0" lvl="0" indent="-342900">
              <a:lnSpc>
                <a:spcPct val="150000"/>
              </a:lnSpc>
              <a:spcBef>
                <a:spcPts val="1000"/>
              </a:spcBef>
              <a:buClr>
                <a:schemeClr val="accent1"/>
              </a:buClr>
              <a:buSzPct val="80000"/>
              <a:buFont typeface="Wingdings 3" charset="2"/>
              <a:buChar char=""/>
            </a:pPr>
            <a:r>
              <a:rPr lang="en-US" sz="2000" dirty="0">
                <a:solidFill>
                  <a:schemeClr val="bg1"/>
                </a:solidFill>
                <a:effectLst/>
                <a:latin typeface="Times New Roman" panose="02020603050405020304" pitchFamily="18" charset="0"/>
                <a:cs typeface="Times New Roman" panose="02020603050405020304" pitchFamily="18" charset="0"/>
              </a:rPr>
              <a:t>1907 - The Chicago - based independent movement in Chicago joins the Polish National Catholic Church after the death of Bishop Kozlowski</a:t>
            </a:r>
          </a:p>
          <a:p>
            <a:pPr>
              <a:spcBef>
                <a:spcPts val="1000"/>
              </a:spcBef>
              <a:buClr>
                <a:schemeClr val="accent1"/>
              </a:buClr>
              <a:buSzPct val="80000"/>
              <a:buFont typeface="Wingdings 3" charset="2"/>
              <a:buChar char=""/>
            </a:pPr>
            <a:endParaRPr lang="en-US"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A0387E88-6599-45B0-9A43-4F2A8C95FABB}"/>
              </a:ext>
            </a:extLst>
          </p:cNvPr>
          <p:cNvSpPr txBox="1"/>
          <p:nvPr/>
        </p:nvSpPr>
        <p:spPr>
          <a:xfrm>
            <a:off x="7460974" y="5811869"/>
            <a:ext cx="4091928" cy="369332"/>
          </a:xfrm>
          <a:prstGeom prst="rect">
            <a:avLst/>
          </a:prstGeom>
          <a:noFill/>
        </p:spPr>
        <p:txBody>
          <a:bodyPr wrap="square" rtlCol="0">
            <a:spAutoFit/>
          </a:bodyPr>
          <a:lstStyle/>
          <a:p>
            <a:pPr algn="ctr"/>
            <a:r>
              <a:rPr lang="en-US" b="1" dirty="0">
                <a:solidFill>
                  <a:schemeClr val="bg1"/>
                </a:solidFill>
              </a:rPr>
              <a:t>B</a:t>
            </a:r>
            <a:r>
              <a:rPr lang="en-US" b="1" dirty="0">
                <a:solidFill>
                  <a:schemeClr val="bg1"/>
                </a:solidFill>
                <a:latin typeface="Times New Roman" panose="02020603050405020304" pitchFamily="18" charset="0"/>
                <a:cs typeface="Times New Roman" panose="02020603050405020304" pitchFamily="18" charset="0"/>
              </a:rPr>
              <a:t>ishop Hodur</a:t>
            </a:r>
          </a:p>
        </p:txBody>
      </p:sp>
      <p:sp>
        <p:nvSpPr>
          <p:cNvPr id="4" name="Footer Placeholder 3">
            <a:extLst>
              <a:ext uri="{FF2B5EF4-FFF2-40B4-BE49-F238E27FC236}">
                <a16:creationId xmlns:a16="http://schemas.microsoft.com/office/drawing/2014/main" id="{D6749CF4-5FB7-7E44-2CA1-8D08917D0BA6}"/>
              </a:ext>
            </a:extLst>
          </p:cNvPr>
          <p:cNvSpPr>
            <a:spLocks noGrp="1"/>
          </p:cNvSpPr>
          <p:nvPr>
            <p:ph type="ftr" sz="quarter" idx="11"/>
          </p:nvPr>
        </p:nvSpPr>
        <p:spPr/>
        <p:txBody>
          <a:bodyPr/>
          <a:lstStyle/>
          <a:p>
            <a:r>
              <a:rPr lang="en-US" dirty="0">
                <a:solidFill>
                  <a:schemeClr val="bg1"/>
                </a:solidFill>
              </a:rPr>
              <a:t>From the notes of  Most Very Rev. John F. </a:t>
            </a:r>
            <a:r>
              <a:rPr lang="en-US" dirty="0" err="1">
                <a:solidFill>
                  <a:schemeClr val="bg1"/>
                </a:solidFill>
              </a:rPr>
              <a:t>Swantek</a:t>
            </a:r>
            <a:r>
              <a:rPr lang="en-US" dirty="0">
                <a:solidFill>
                  <a:schemeClr val="bg1"/>
                </a:solidFill>
              </a:rPr>
              <a:t>  edited by Rev. Dr. D.L. Seekins</a:t>
            </a:r>
          </a:p>
        </p:txBody>
      </p:sp>
    </p:spTree>
    <p:extLst>
      <p:ext uri="{BB962C8B-B14F-4D97-AF65-F5344CB8AC3E}">
        <p14:creationId xmlns:p14="http://schemas.microsoft.com/office/powerpoint/2010/main" val="3405762718"/>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1090731" y="466162"/>
            <a:ext cx="10328118" cy="1340336"/>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since its Founding</a:t>
            </a:r>
            <a:br>
              <a:rPr lang="en-US" sz="3200" dirty="0">
                <a:effectLst/>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Polish Union of America (PNU)</a:t>
            </a:r>
          </a:p>
        </p:txBody>
      </p:sp>
      <p:sp>
        <p:nvSpPr>
          <p:cNvPr id="4" name="TextBox 3">
            <a:extLst>
              <a:ext uri="{FF2B5EF4-FFF2-40B4-BE49-F238E27FC236}">
                <a16:creationId xmlns:a16="http://schemas.microsoft.com/office/drawing/2014/main" id="{9C83DF30-A97A-4733-AC57-436A1B9CF344}"/>
              </a:ext>
            </a:extLst>
          </p:cNvPr>
          <p:cNvSpPr txBox="1"/>
          <p:nvPr/>
        </p:nvSpPr>
        <p:spPr>
          <a:xfrm>
            <a:off x="869795" y="1706136"/>
            <a:ext cx="10549054" cy="4404732"/>
          </a:xfrm>
          <a:prstGeom prst="rect">
            <a:avLst/>
          </a:prstGeom>
        </p:spPr>
        <p:txBody>
          <a:bodyPr vert="horz" lIns="91440" tIns="45720" rIns="91440" bIns="45720" rtlCol="0" anchor="ctr">
            <a:normAutofit/>
          </a:bodyPr>
          <a:lstStyle/>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1908 - The Polish National Union of America (Spójnia) fraternal insurance organization is founded by members of the Polish National Catholic Church</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Saw the first Polish Roman Catholic Bishop in the United States (one year after Bishop Hodur was consecrated)</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1909 – Second General Synod – The Word of God heard and preached is recognized as a sacrament. “Polish National Catholic Church of America” is underscored as its legal denominational name.</a:t>
            </a:r>
          </a:p>
          <a:p>
            <a:pPr>
              <a:spcBef>
                <a:spcPts val="1000"/>
              </a:spcBef>
              <a:buClr>
                <a:schemeClr val="accent1"/>
              </a:buClr>
              <a:buSzPct val="80000"/>
              <a:buFont typeface="Wingdings 3" charset="2"/>
              <a:buChar char=""/>
            </a:pPr>
            <a:endParaRPr 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3BED7973-297A-CA2E-E332-DB7C540E7BD8}"/>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1048958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6" y="437514"/>
            <a:ext cx="10316967" cy="978692"/>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since its Founding – Confession of Faith</a:t>
            </a:r>
          </a:p>
        </p:txBody>
      </p:sp>
      <p:sp>
        <p:nvSpPr>
          <p:cNvPr id="4" name="TextBox 3">
            <a:extLst>
              <a:ext uri="{FF2B5EF4-FFF2-40B4-BE49-F238E27FC236}">
                <a16:creationId xmlns:a16="http://schemas.microsoft.com/office/drawing/2014/main" id="{9C83DF30-A97A-4733-AC57-436A1B9CF344}"/>
              </a:ext>
            </a:extLst>
          </p:cNvPr>
          <p:cNvSpPr txBox="1"/>
          <p:nvPr/>
        </p:nvSpPr>
        <p:spPr>
          <a:xfrm>
            <a:off x="880946" y="1416206"/>
            <a:ext cx="10526752" cy="4772722"/>
          </a:xfrm>
          <a:prstGeom prst="rect">
            <a:avLst/>
          </a:prstGeom>
        </p:spPr>
        <p:txBody>
          <a:bodyPr vert="horz" lIns="91440" tIns="45720" rIns="91440" bIns="45720" rtlCol="0" anchor="ctr">
            <a:normAutofit fontScale="92500" lnSpcReduction="10000"/>
          </a:bodyPr>
          <a:lstStyle/>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1911 - Death of Bishop Kaminski (leader of the Buffalo-based independence movement). Many of its parishes join the Polish National Catholic Church.</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1913 - Three provincial synods held (Wilkes-Barre, PA; Chicopee, MA; Passaic, NJ) to discuss the Church’s “Confession of Faith” written by Bp. Hodur.</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1914 - 3rd General Synod of Polish National Catholic Church is held in Chicago, Illinois, adopts the “Confession of Faith” and instituted three new Feast Days: Feast of the Institution of the Polish National Catholic Church (2nd Sunday of March), Feast of the Fatherland (2nd Sunday in May), and the Feast of the Christian Family (2nd Sunday in October).</a:t>
            </a:r>
          </a:p>
          <a:p>
            <a:pPr>
              <a:lnSpc>
                <a:spcPct val="90000"/>
              </a:lnSpc>
              <a:spcBef>
                <a:spcPts val="1000"/>
              </a:spcBef>
              <a:buClr>
                <a:schemeClr val="accent1"/>
              </a:buClr>
              <a:buSzPct val="80000"/>
              <a:buFont typeface="Wingdings 3" charset="2"/>
              <a:buChar char=""/>
            </a:pPr>
            <a:endParaRPr 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0BA8F02C-C7E7-E468-A53D-E6A787C87E0B}"/>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256221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7" y="1019092"/>
            <a:ext cx="10190586" cy="1010432"/>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since its Founding </a:t>
            </a:r>
            <a:br>
              <a:rPr lang="en-US" sz="3200" dirty="0">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End </a:t>
            </a:r>
            <a:r>
              <a:rPr lang="en-US" sz="3200" dirty="0">
                <a:latin typeface="Times New Roman" panose="02020603050405020304" pitchFamily="18" charset="0"/>
                <a:cs typeface="Times New Roman" panose="02020603050405020304" pitchFamily="18" charset="0"/>
              </a:rPr>
              <a:t>C</a:t>
            </a:r>
            <a:r>
              <a:rPr lang="en-US" sz="3200" dirty="0">
                <a:effectLst/>
                <a:latin typeface="Times New Roman" panose="02020603050405020304" pitchFamily="18" charset="0"/>
                <a:cs typeface="Times New Roman" panose="02020603050405020304" pitchFamily="18" charset="0"/>
              </a:rPr>
              <a:t>lerical celibacy</a:t>
            </a:r>
          </a:p>
        </p:txBody>
      </p:sp>
      <p:sp>
        <p:nvSpPr>
          <p:cNvPr id="4" name="TextBox 3">
            <a:extLst>
              <a:ext uri="{FF2B5EF4-FFF2-40B4-BE49-F238E27FC236}">
                <a16:creationId xmlns:a16="http://schemas.microsoft.com/office/drawing/2014/main" id="{9C83DF30-A97A-4733-AC57-436A1B9CF344}"/>
              </a:ext>
            </a:extLst>
          </p:cNvPr>
          <p:cNvSpPr txBox="1"/>
          <p:nvPr/>
        </p:nvSpPr>
        <p:spPr>
          <a:xfrm>
            <a:off x="994087" y="2219092"/>
            <a:ext cx="10302098" cy="4172745"/>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1921 - 4th General Synod of Polish National Catholic Church. It approves missionary activity to 	begin in Poland upon its regaining independence.</a:t>
            </a:r>
            <a:b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2400" dirty="0">
                <a:solidFill>
                  <a:schemeClr val="tx1">
                    <a:lumMod val="75000"/>
                    <a:lumOff val="25000"/>
                  </a:schemeClr>
                </a:solidFill>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 Symbol of Polish National Catholic Church adopted</a:t>
            </a:r>
            <a:b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2400" dirty="0">
                <a:solidFill>
                  <a:schemeClr val="tx1">
                    <a:lumMod val="75000"/>
                    <a:lumOff val="25000"/>
                  </a:schemeClr>
                </a:solidFill>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 “Tyle lat” (Through the Years) adopted as church anthem</a:t>
            </a:r>
            <a:b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2400" dirty="0">
                <a:solidFill>
                  <a:schemeClr val="tx1">
                    <a:lumMod val="75000"/>
                    <a:lumOff val="25000"/>
                  </a:schemeClr>
                </a:solidFill>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 General Confession adopted church wide with same validity as aural 	(private) confession</a:t>
            </a:r>
            <a:b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2400" dirty="0">
                <a:solidFill>
                  <a:schemeClr val="tx1">
                    <a:lumMod val="75000"/>
                    <a:lumOff val="25000"/>
                  </a:schemeClr>
                </a:solidFill>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 Mandatory clerical celibacy abolished</a:t>
            </a:r>
            <a:b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2400" dirty="0">
                <a:solidFill>
                  <a:schemeClr val="tx1">
                    <a:lumMod val="75000"/>
                    <a:lumOff val="25000"/>
                  </a:schemeClr>
                </a:solidFill>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 Fr. Francis Bończak begins mission to Poland</a:t>
            </a:r>
          </a:p>
          <a:p>
            <a:pPr>
              <a:spcBef>
                <a:spcPts val="1000"/>
              </a:spcBef>
              <a:buClr>
                <a:schemeClr val="accent1"/>
              </a:buClr>
              <a:buSzPct val="80000"/>
              <a:buFont typeface="Wingdings 3" charset="2"/>
              <a:buChar char=""/>
            </a:pPr>
            <a:endParaRPr lang="en-US" sz="2000" dirty="0">
              <a:solidFill>
                <a:schemeClr val="tx1">
                  <a:lumMod val="75000"/>
                  <a:lumOff val="25000"/>
                </a:schemeClr>
              </a:solidFill>
            </a:endParaRPr>
          </a:p>
        </p:txBody>
      </p:sp>
      <p:sp>
        <p:nvSpPr>
          <p:cNvPr id="3" name="Footer Placeholder 2">
            <a:extLst>
              <a:ext uri="{FF2B5EF4-FFF2-40B4-BE49-F238E27FC236}">
                <a16:creationId xmlns:a16="http://schemas.microsoft.com/office/drawing/2014/main" id="{69DEBA13-AFFF-F67B-DC61-ACCB515FDD17}"/>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2124358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6" y="754381"/>
            <a:ext cx="9887273" cy="1325880"/>
          </a:xfrm>
        </p:spPr>
        <p:txBody>
          <a:bodyPr vert="horz" lIns="91440" tIns="45720" rIns="91440" bIns="45720" rtlCol="0" anchor="ctr">
            <a:normAutofit/>
          </a:bodyPr>
          <a:lstStyle/>
          <a:p>
            <a:pPr>
              <a:spcBef>
                <a:spcPct val="0"/>
              </a:spcBef>
              <a:spcAft>
                <a:spcPts val="600"/>
              </a:spcAft>
            </a:pPr>
            <a:r>
              <a:rPr lang="en-US" sz="3200" dirty="0">
                <a:effectLst/>
                <a:latin typeface="Times New Roman" panose="02020603050405020304" pitchFamily="18" charset="0"/>
                <a:ea typeface="+mj-ea"/>
                <a:cs typeface="Times New Roman" panose="02020603050405020304" pitchFamily="18" charset="0"/>
              </a:rPr>
              <a:t>The History of Catholicism in the United States</a:t>
            </a:r>
            <a:endParaRPr lang="en-US" sz="3200" dirty="0">
              <a:latin typeface="Times New Roman" panose="02020603050405020304" pitchFamily="18" charset="0"/>
              <a:ea typeface="+mj-ea"/>
              <a:cs typeface="Times New Roman" panose="02020603050405020304" pitchFamily="18" charset="0"/>
            </a:endParaRPr>
          </a:p>
        </p:txBody>
      </p:sp>
      <p:sp>
        <p:nvSpPr>
          <p:cNvPr id="3" name="TextBox 2">
            <a:extLst>
              <a:ext uri="{FF2B5EF4-FFF2-40B4-BE49-F238E27FC236}">
                <a16:creationId xmlns:a16="http://schemas.microsoft.com/office/drawing/2014/main" id="{167B406D-8341-4A49-8D3A-AE8F605920B5}"/>
              </a:ext>
            </a:extLst>
          </p:cNvPr>
          <p:cNvSpPr txBox="1"/>
          <p:nvPr/>
        </p:nvSpPr>
        <p:spPr>
          <a:xfrm>
            <a:off x="1131570" y="2297430"/>
            <a:ext cx="9661121" cy="2954794"/>
          </a:xfrm>
          <a:prstGeom prst="rect">
            <a:avLst/>
          </a:prstGeom>
        </p:spPr>
        <p:txBody>
          <a:bodyPr vert="horz" lIns="91440" tIns="45720" rIns="91440" bIns="45720" rtlCol="0" anchor="ctr">
            <a:normAutofit/>
          </a:bodyPr>
          <a:lstStyle/>
          <a:p>
            <a:pPr lvl="0"/>
            <a:r>
              <a:rPr lang="en-US" sz="2400" dirty="0">
                <a:latin typeface="Times New Roman" panose="02020603050405020304" pitchFamily="18" charset="0"/>
                <a:cs typeface="Times New Roman" panose="02020603050405020304" pitchFamily="18" charset="0"/>
              </a:rPr>
              <a:t>The history of Catholicism in the United States begins in Baltimore Maryland in the 1770’s. St. Peter's was the first Catholic parish in Baltimore Town in 1770. </a:t>
            </a:r>
          </a:p>
          <a:p>
            <a:pPr lvl="0"/>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Baltimore’s first Bishop was John Carroll. (his brother was a signer of the Declaration of Independence). </a:t>
            </a:r>
          </a:p>
          <a:p>
            <a:pPr lvl="0"/>
            <a:endParaRPr lang="en-US" sz="2400" dirty="0">
              <a:latin typeface="Times New Roman" panose="02020603050405020304" pitchFamily="18" charset="0"/>
              <a:cs typeface="Times New Roman" panose="02020603050405020304" pitchFamily="18" charset="0"/>
            </a:endParaRPr>
          </a:p>
          <a:p>
            <a:pPr>
              <a:spcBef>
                <a:spcPts val="1000"/>
              </a:spcBef>
              <a:buClr>
                <a:schemeClr val="accent1"/>
              </a:buClr>
              <a:buSzPct val="80000"/>
              <a:buFont typeface="Wingdings 3" charset="2"/>
              <a:buChar char=""/>
            </a:pPr>
            <a:endParaRPr lang="en-US" sz="2000"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23516AB5-87AA-1904-445D-48CF87FCF4B5}"/>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2932806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82935" y="581951"/>
            <a:ext cx="10402459" cy="742802"/>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since its Founding – Diocese formed</a:t>
            </a:r>
          </a:p>
        </p:txBody>
      </p:sp>
      <p:sp>
        <p:nvSpPr>
          <p:cNvPr id="4" name="TextBox 3">
            <a:extLst>
              <a:ext uri="{FF2B5EF4-FFF2-40B4-BE49-F238E27FC236}">
                <a16:creationId xmlns:a16="http://schemas.microsoft.com/office/drawing/2014/main" id="{9C83DF30-A97A-4733-AC57-436A1B9CF344}"/>
              </a:ext>
            </a:extLst>
          </p:cNvPr>
          <p:cNvSpPr txBox="1"/>
          <p:nvPr/>
        </p:nvSpPr>
        <p:spPr>
          <a:xfrm>
            <a:off x="982935" y="1170878"/>
            <a:ext cx="10402459" cy="5024870"/>
          </a:xfrm>
          <a:prstGeom prst="rect">
            <a:avLst/>
          </a:prstGeom>
        </p:spPr>
        <p:txBody>
          <a:bodyPr vert="horz" lIns="91440" tIns="45720" rIns="91440" bIns="45720" rtlCol="0" anchor="ctr">
            <a:normAutofit fontScale="92500" lnSpcReduction="20000"/>
          </a:bodyPr>
          <a:lstStyle/>
          <a:p>
            <a:pPr marL="342900" marR="0" lvl="0" indent="-342900">
              <a:lnSpc>
                <a:spcPct val="16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1922 – 11 Great Principles are written by Bishop Francis Hodur on the 25th Anniversary of the Organization of the PNCC</a:t>
            </a:r>
          </a:p>
          <a:p>
            <a:pPr marL="342900" marR="0" lvl="0" indent="-342900">
              <a:lnSpc>
                <a:spcPct val="16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1923 - December –Rola Boża, (God’s Field) newspaper becomes the Church organ</a:t>
            </a:r>
          </a:p>
          <a:p>
            <a:pPr marL="342900" marR="0" lvl="0" indent="-342900">
              <a:lnSpc>
                <a:spcPct val="16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1924 – 5th General Synod of Polish National Catholic Church</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Three Diocese formed: Eastern, Central and Polish.</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Four Bishops elected and consecrated: Valentine Gawrychowski, Francis Bończak, 	Leon Grochowski, and John Gritenas (Bp. </a:t>
            </a:r>
            <a:r>
              <a:rPr lang="en-US" sz="2400" dirty="0" err="1">
                <a:solidFill>
                  <a:schemeClr val="tx1">
                    <a:lumMod val="75000"/>
                    <a:lumOff val="25000"/>
                  </a:schemeClr>
                </a:solidFill>
                <a:effectLst/>
                <a:latin typeface="Times New Roman" panose="02020603050405020304" pitchFamily="18" charset="0"/>
                <a:cs typeface="Times New Roman" panose="02020603050405020304" pitchFamily="18" charset="0"/>
              </a:rPr>
              <a:t>Gritenas</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heads Lithuanian National Catholic 	Parishes 	and Bp. Grochowski later heads the Western Diocese)</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Bishop Francis Hodur is “Prime Bishop.”</a:t>
            </a:r>
          </a:p>
        </p:txBody>
      </p:sp>
      <p:sp>
        <p:nvSpPr>
          <p:cNvPr id="3" name="Footer Placeholder 2">
            <a:extLst>
              <a:ext uri="{FF2B5EF4-FFF2-40B4-BE49-F238E27FC236}">
                <a16:creationId xmlns:a16="http://schemas.microsoft.com/office/drawing/2014/main" id="{A041CA78-B543-60D5-3E02-A5DD3815FAC7}"/>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1922415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33800" y="550739"/>
            <a:ext cx="10324400" cy="976978"/>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since its Founding </a:t>
            </a:r>
            <a:br>
              <a:rPr lang="en-US" sz="3200" dirty="0">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Western Diocese created</a:t>
            </a:r>
          </a:p>
        </p:txBody>
      </p:sp>
      <p:sp>
        <p:nvSpPr>
          <p:cNvPr id="4" name="TextBox 3">
            <a:extLst>
              <a:ext uri="{FF2B5EF4-FFF2-40B4-BE49-F238E27FC236}">
                <a16:creationId xmlns:a16="http://schemas.microsoft.com/office/drawing/2014/main" id="{9C83DF30-A97A-4733-AC57-436A1B9CF344}"/>
              </a:ext>
            </a:extLst>
          </p:cNvPr>
          <p:cNvSpPr txBox="1"/>
          <p:nvPr/>
        </p:nvSpPr>
        <p:spPr>
          <a:xfrm>
            <a:off x="735980" y="1527717"/>
            <a:ext cx="10582507" cy="4864121"/>
          </a:xfrm>
          <a:prstGeom prst="rect">
            <a:avLst/>
          </a:prstGeom>
        </p:spPr>
        <p:txBody>
          <a:bodyPr vert="horz" lIns="91440" tIns="45720" rIns="91440" bIns="45720" rtlCol="0" anchor="ctr">
            <a:normAutofit fontScale="92500"/>
          </a:bodyPr>
          <a:lstStyle/>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1926 - The Great Church Council created the Western Diocese</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1928 - Provincial Synod created the Buffalo-Pittsburgh Diocese</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 Provincial Synod elects Fr. John Z. </a:t>
            </a:r>
            <a:r>
              <a:rPr lang="en-US" sz="2400" dirty="0" err="1">
                <a:solidFill>
                  <a:schemeClr val="tx1">
                    <a:lumMod val="75000"/>
                    <a:lumOff val="25000"/>
                  </a:schemeClr>
                </a:solidFill>
                <a:effectLst/>
                <a:latin typeface="Times New Roman" panose="02020603050405020304" pitchFamily="18" charset="0"/>
                <a:cs typeface="Times New Roman" panose="02020603050405020304" pitchFamily="18" charset="0"/>
              </a:rPr>
              <a:t>Jasinski</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as Bishop of the Buffalo-Pittsburgh Diocese</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First Synod of the Polish Diocese in Warsaw elects Fr. Władysław </a:t>
            </a:r>
            <a:r>
              <a:rPr lang="en-US" sz="2400" dirty="0" err="1">
                <a:solidFill>
                  <a:schemeClr val="tx1">
                    <a:lumMod val="75000"/>
                    <a:lumOff val="25000"/>
                  </a:schemeClr>
                </a:solidFill>
                <a:effectLst/>
                <a:latin typeface="Times New Roman" panose="02020603050405020304" pitchFamily="18" charset="0"/>
                <a:cs typeface="Times New Roman" panose="02020603050405020304" pitchFamily="18" charset="0"/>
              </a:rPr>
              <a:t>Faron</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as its Bishop.</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1930 - Bishop Hodur wrote his Apocalypse – June 30, 1930</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 Bp. Władysław Faron is consecrated for Polish Diocese (He was elected at the Synod in Poland in 1928)</a:t>
            </a:r>
          </a:p>
        </p:txBody>
      </p:sp>
      <p:sp>
        <p:nvSpPr>
          <p:cNvPr id="3" name="Footer Placeholder 2">
            <a:extLst>
              <a:ext uri="{FF2B5EF4-FFF2-40B4-BE49-F238E27FC236}">
                <a16:creationId xmlns:a16="http://schemas.microsoft.com/office/drawing/2014/main" id="{BA4FF896-2BB5-6FDA-17EC-F571806FDCB3}"/>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819929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16029" y="573042"/>
            <a:ext cx="10212888" cy="1066187"/>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since its Founding </a:t>
            </a:r>
            <a:br>
              <a:rPr lang="en-US" sz="3200" dirty="0">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Mass facing the people</a:t>
            </a:r>
          </a:p>
        </p:txBody>
      </p:sp>
      <p:sp>
        <p:nvSpPr>
          <p:cNvPr id="4" name="TextBox 3">
            <a:extLst>
              <a:ext uri="{FF2B5EF4-FFF2-40B4-BE49-F238E27FC236}">
                <a16:creationId xmlns:a16="http://schemas.microsoft.com/office/drawing/2014/main" id="{9C83DF30-A97A-4733-AC57-436A1B9CF344}"/>
              </a:ext>
            </a:extLst>
          </p:cNvPr>
          <p:cNvSpPr txBox="1"/>
          <p:nvPr/>
        </p:nvSpPr>
        <p:spPr>
          <a:xfrm>
            <a:off x="1063083" y="1527872"/>
            <a:ext cx="10359942" cy="4828478"/>
          </a:xfrm>
          <a:prstGeom prst="rect">
            <a:avLst/>
          </a:prstGeom>
        </p:spPr>
        <p:txBody>
          <a:bodyPr vert="horz" lIns="91440" tIns="45720" rIns="91440" bIns="45720" rtlCol="0" anchor="ctr">
            <a:normAutofit lnSpcReduction="10000"/>
          </a:bodyPr>
          <a:lstStyle/>
          <a:p>
            <a:pPr marL="34290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1931 – 6th General Synod – Buffalo, Bishop Hodur laments the spiritual decline of the Church feeling many saw the Polish National Catholic Church as just a copy of the Roman Catholic Church – He offers to step down as Prime Bishop. It affirms the Polish National Catholic belief in:</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The real presence of Jesus in the Eucharist</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The role of the priest as minister of the Sacrament of Matrimony (not as a 	witness as in Roman Catholic Church).</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Mass facing the people instituted in Scranton by Bp. Hodur – Altar of 	Sacrifice introduced.</a:t>
            </a:r>
          </a:p>
        </p:txBody>
      </p:sp>
      <p:sp>
        <p:nvSpPr>
          <p:cNvPr id="3" name="Footer Placeholder 2">
            <a:extLst>
              <a:ext uri="{FF2B5EF4-FFF2-40B4-BE49-F238E27FC236}">
                <a16:creationId xmlns:a16="http://schemas.microsoft.com/office/drawing/2014/main" id="{750CE8B6-EC86-5CDD-8943-2CFF0FCA8993}"/>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93165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44135" y="466162"/>
            <a:ext cx="10560205" cy="1396092"/>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since its Founding </a:t>
            </a:r>
            <a:br>
              <a:rPr lang="en-US" sz="3200" dirty="0">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Senior Priest implemented</a:t>
            </a:r>
          </a:p>
        </p:txBody>
      </p:sp>
      <p:sp>
        <p:nvSpPr>
          <p:cNvPr id="4" name="TextBox 3">
            <a:extLst>
              <a:ext uri="{FF2B5EF4-FFF2-40B4-BE49-F238E27FC236}">
                <a16:creationId xmlns:a16="http://schemas.microsoft.com/office/drawing/2014/main" id="{9C83DF30-A97A-4733-AC57-436A1B9CF344}"/>
              </a:ext>
            </a:extLst>
          </p:cNvPr>
          <p:cNvSpPr txBox="1"/>
          <p:nvPr/>
        </p:nvSpPr>
        <p:spPr>
          <a:xfrm>
            <a:off x="869794" y="1773044"/>
            <a:ext cx="10560205" cy="4618794"/>
          </a:xfrm>
          <a:prstGeom prst="rect">
            <a:avLst/>
          </a:prstGeom>
        </p:spPr>
        <p:txBody>
          <a:bodyPr vert="horz" lIns="91440" tIns="45720" rIns="91440" bIns="45720" rtlCol="0" anchor="ctr">
            <a:normAutofit/>
          </a:bodyPr>
          <a:lstStyle/>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1935 - Special Synod – Fr. John Misiaszek elected Bishop and consecrated. (He was to head the Central Diocese.)</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Administrative rank of Senior Priest implemented.</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Second Polish Synod is held in Warsaw. Fr. Joseph Padewski elected Bishop.</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1936 - Bishop John Misiaszek and Bishop Joseph Padewski are consecrated</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1937 – Bp. Joseph Lesniak is elected Bishop at a Diocesan Synod and is consecrated to head the Eastern Diocese</a:t>
            </a:r>
          </a:p>
        </p:txBody>
      </p:sp>
      <p:sp>
        <p:nvSpPr>
          <p:cNvPr id="3" name="Footer Placeholder 2">
            <a:extLst>
              <a:ext uri="{FF2B5EF4-FFF2-40B4-BE49-F238E27FC236}">
                <a16:creationId xmlns:a16="http://schemas.microsoft.com/office/drawing/2014/main" id="{387B2932-9EB5-1BFD-1F67-19C68D94E930}"/>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1296163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1027540" y="765479"/>
            <a:ext cx="10547425" cy="907204"/>
          </a:xfrm>
        </p:spPr>
        <p:txBody>
          <a:bodyPr vert="horz" lIns="91440" tIns="45720" rIns="91440" bIns="45720" rtlCol="0" anchor="ctr">
            <a:normAutofit fontScale="90000"/>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since its Founding </a:t>
            </a:r>
            <a:br>
              <a:rPr lang="en-US" sz="3200" dirty="0">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Nazi cause break with Polish National Church</a:t>
            </a:r>
          </a:p>
        </p:txBody>
      </p:sp>
      <p:sp>
        <p:nvSpPr>
          <p:cNvPr id="4" name="TextBox 3">
            <a:extLst>
              <a:ext uri="{FF2B5EF4-FFF2-40B4-BE49-F238E27FC236}">
                <a16:creationId xmlns:a16="http://schemas.microsoft.com/office/drawing/2014/main" id="{9C83DF30-A97A-4733-AC57-436A1B9CF344}"/>
              </a:ext>
            </a:extLst>
          </p:cNvPr>
          <p:cNvSpPr txBox="1"/>
          <p:nvPr/>
        </p:nvSpPr>
        <p:spPr>
          <a:xfrm>
            <a:off x="732263" y="2162319"/>
            <a:ext cx="10727473" cy="3704394"/>
          </a:xfrm>
          <a:prstGeom prst="rect">
            <a:avLst/>
          </a:prstGeom>
        </p:spPr>
        <p:txBody>
          <a:bodyPr vert="horz" lIns="91440" tIns="45720" rIns="91440" bIns="45720" rtlCol="0" anchor="ctr">
            <a:normAutofit/>
          </a:bodyPr>
          <a:lstStyle/>
          <a:p>
            <a:pPr marL="342900" marR="0" lvl="0" indent="-342900">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1939 - Nazis force the Polish Diocese to break with the Polish National Catholic Church and call itself “Old Catholic Church of the Utrecht Union of the General Government.” Bp. Padewski is in turn then returned to the United States via a 194 internee exchange.</a:t>
            </a:r>
          </a:p>
          <a:p>
            <a:pPr marL="342900" marR="0" lvl="0" indent="-342900">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1946 - 7th General Synod</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Intercommunion is established with the 	Episcopal Church</a:t>
            </a:r>
          </a:p>
          <a:p>
            <a:pPr marL="342900" marR="0" lvl="0" indent="-342900">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1949 - 8th General Synod</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Prime Bishop Grochowski elected to be the second Prime Bishop</a:t>
            </a:r>
          </a:p>
        </p:txBody>
      </p:sp>
      <p:sp>
        <p:nvSpPr>
          <p:cNvPr id="3" name="Footer Placeholder 2">
            <a:extLst>
              <a:ext uri="{FF2B5EF4-FFF2-40B4-BE49-F238E27FC236}">
                <a16:creationId xmlns:a16="http://schemas.microsoft.com/office/drawing/2014/main" id="{A66FEAC0-CCF0-754D-4761-0377FED47CF4}"/>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647934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897443" y="862974"/>
            <a:ext cx="10413611" cy="765104"/>
          </a:xfrm>
        </p:spPr>
        <p:txBody>
          <a:bodyPr vert="horz" lIns="91440" tIns="45720" rIns="91440" bIns="45720" rtlCol="0" anchor="ctr">
            <a:normAutofit fontScale="90000"/>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since its Founding </a:t>
            </a:r>
            <a:br>
              <a:rPr lang="en-US" sz="3200" dirty="0">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Break with Polish Diocese</a:t>
            </a:r>
          </a:p>
        </p:txBody>
      </p:sp>
      <p:sp>
        <p:nvSpPr>
          <p:cNvPr id="4" name="TextBox 3">
            <a:extLst>
              <a:ext uri="{FF2B5EF4-FFF2-40B4-BE49-F238E27FC236}">
                <a16:creationId xmlns:a16="http://schemas.microsoft.com/office/drawing/2014/main" id="{9C83DF30-A97A-4733-AC57-436A1B9CF344}"/>
              </a:ext>
            </a:extLst>
          </p:cNvPr>
          <p:cNvSpPr txBox="1"/>
          <p:nvPr/>
        </p:nvSpPr>
        <p:spPr>
          <a:xfrm>
            <a:off x="880946" y="1628078"/>
            <a:ext cx="9911745" cy="4763760"/>
          </a:xfrm>
          <a:prstGeom prst="rect">
            <a:avLst/>
          </a:prstGeom>
        </p:spPr>
        <p:txBody>
          <a:bodyPr vert="horz" lIns="91440" tIns="45720" rIns="91440" bIns="45720" rtlCol="0" anchor="ctr">
            <a:normAutofit/>
          </a:bodyPr>
          <a:lstStyle/>
          <a:p>
            <a:pPr marL="342900" marR="0" lvl="0" indent="-342900">
              <a:lnSpc>
                <a:spcPct val="150000"/>
              </a:lnSpc>
              <a:spcBef>
                <a:spcPts val="1000"/>
              </a:spcBef>
              <a:spcAft>
                <a:spcPts val="1800"/>
              </a:spcAft>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1951 - Fr. Sr. Joseph Soltysiak elected Bishop of the Eastern Diocese at a Diocesan Synod. Bishop Soltysiak is consecrated and Holy Trinity Parish in Manchester, New Hampshire becomes the See of the Diocese.</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Bp. Padewski dies while held in a communist prison for trial.</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The Polish Diocese breaks from the Polish National Catholic Church and is renamed the “Polish Catholic Church.” (</a:t>
            </a:r>
            <a:r>
              <a:rPr lang="en-US" sz="2400" dirty="0" err="1">
                <a:solidFill>
                  <a:schemeClr val="tx1">
                    <a:lumMod val="75000"/>
                    <a:lumOff val="25000"/>
                  </a:schemeClr>
                </a:solidFill>
                <a:effectLst/>
                <a:latin typeface="Times New Roman" panose="02020603050405020304" pitchFamily="18" charset="0"/>
                <a:cs typeface="Times New Roman" panose="02020603050405020304" pitchFamily="18" charset="0"/>
              </a:rPr>
              <a:t>Polskokatolicki</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t>
            </a:r>
            <a:r>
              <a:rPr lang="en-US" sz="2400" dirty="0" err="1">
                <a:solidFill>
                  <a:schemeClr val="tx1">
                    <a:lumMod val="75000"/>
                    <a:lumOff val="25000"/>
                  </a:schemeClr>
                </a:solidFill>
                <a:effectLst/>
                <a:latin typeface="Times New Roman" panose="02020603050405020304" pitchFamily="18" charset="0"/>
                <a:cs typeface="Times New Roman" panose="02020603050405020304" pitchFamily="18" charset="0"/>
              </a:rPr>
              <a:t>Kościół</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1953 - Prime Bishop Francis Hodur dies on February 16th</a:t>
            </a:r>
          </a:p>
        </p:txBody>
      </p:sp>
      <p:sp>
        <p:nvSpPr>
          <p:cNvPr id="3" name="Footer Placeholder 2">
            <a:extLst>
              <a:ext uri="{FF2B5EF4-FFF2-40B4-BE49-F238E27FC236}">
                <a16:creationId xmlns:a16="http://schemas.microsoft.com/office/drawing/2014/main" id="{E92CD17E-5B7D-6408-C1F6-7E425F2A7C31}"/>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2013967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7" y="684554"/>
            <a:ext cx="10357854" cy="765104"/>
          </a:xfrm>
        </p:spPr>
        <p:txBody>
          <a:bodyPr vert="horz" lIns="91440" tIns="45720" rIns="91440" bIns="45720" rtlCol="0" anchor="ctr">
            <a:normAutofit fontScale="90000"/>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a:t>
            </a:r>
            <a:r>
              <a:rPr lang="en-US" sz="3200" dirty="0">
                <a:latin typeface="Times New Roman" panose="02020603050405020304" pitchFamily="18" charset="0"/>
                <a:cs typeface="Times New Roman" panose="02020603050405020304" pitchFamily="18" charset="0"/>
              </a:rPr>
              <a:t>– Post Bp Hodur – English Mass approved</a:t>
            </a:r>
            <a:endParaRPr lang="en-US" sz="3200" dirty="0">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C83DF30-A97A-4733-AC57-436A1B9CF344}"/>
              </a:ext>
            </a:extLst>
          </p:cNvPr>
          <p:cNvSpPr txBox="1"/>
          <p:nvPr/>
        </p:nvSpPr>
        <p:spPr>
          <a:xfrm>
            <a:off x="814039" y="1449659"/>
            <a:ext cx="10537902" cy="4942180"/>
          </a:xfrm>
          <a:prstGeom prst="rect">
            <a:avLst/>
          </a:prstGeom>
        </p:spPr>
        <p:txBody>
          <a:bodyPr vert="horz" lIns="91440" tIns="45720" rIns="91440" bIns="45720" rtlCol="0" anchor="ctr">
            <a:normAutofit lnSpcReduction="10000"/>
          </a:bodyPr>
          <a:lstStyle/>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1954 - 9th General Synod of Polish National Catholic Church – heated discussion about Mass in English.</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Fr. Seniors Thaddeus Zielinski and Joseph Kardaś elected Bishops.</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They are consecrated and assigned: Bp Zielinski for the Buffalo-Pittsburgh Diocese and Bp. Kardaś for the 	Western Diocese.</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1958 - 10th General Synod</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English Mass approved.</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Bishop Francis Rowinski elected and later consecrated. Appointed to head 	the Western Diocese after the death of Bp. Kardaś.</a:t>
            </a:r>
          </a:p>
          <a:p>
            <a:pPr marL="342900" marR="0" lvl="0" indent="-342900">
              <a:spcBef>
                <a:spcPts val="1000"/>
              </a:spcBef>
              <a:buClr>
                <a:schemeClr val="accent1"/>
              </a:buClr>
              <a:buSzPct val="80000"/>
              <a:buFont typeface="Wingdings 3" charset="2"/>
              <a:buChar char=""/>
            </a:pPr>
            <a:endParaRPr lang="en-US" sz="2000" dirty="0">
              <a:solidFill>
                <a:schemeClr val="tx1">
                  <a:lumMod val="75000"/>
                  <a:lumOff val="25000"/>
                </a:schemeClr>
              </a:solidFill>
              <a:effectLst/>
            </a:endParaRPr>
          </a:p>
        </p:txBody>
      </p:sp>
      <p:sp>
        <p:nvSpPr>
          <p:cNvPr id="3" name="Footer Placeholder 2">
            <a:extLst>
              <a:ext uri="{FF2B5EF4-FFF2-40B4-BE49-F238E27FC236}">
                <a16:creationId xmlns:a16="http://schemas.microsoft.com/office/drawing/2014/main" id="{F9E0DD56-CCA3-3621-F185-C8C9F472AE3E}"/>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2968490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83980" y="453113"/>
            <a:ext cx="10224040" cy="1119209"/>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a:t>
            </a:r>
            <a:r>
              <a:rPr lang="en-US" sz="3200" dirty="0">
                <a:latin typeface="Times New Roman" panose="02020603050405020304" pitchFamily="18" charset="0"/>
                <a:cs typeface="Times New Roman" panose="02020603050405020304" pitchFamily="18" charset="0"/>
              </a:rPr>
              <a:t>– Post Bp </a:t>
            </a:r>
            <a:r>
              <a:rPr lang="en-US" sz="3200" dirty="0" err="1">
                <a:latin typeface="Times New Roman" panose="02020603050405020304" pitchFamily="18" charset="0"/>
                <a:cs typeface="Times New Roman" panose="02020603050405020304" pitchFamily="18" charset="0"/>
              </a:rPr>
              <a:t>Hodur</a:t>
            </a: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First Youth Convocation</a:t>
            </a:r>
            <a:endParaRPr lang="en-US" sz="3200" dirty="0">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C83DF30-A97A-4733-AC57-436A1B9CF344}"/>
              </a:ext>
            </a:extLst>
          </p:cNvPr>
          <p:cNvSpPr txBox="1"/>
          <p:nvPr/>
        </p:nvSpPr>
        <p:spPr>
          <a:xfrm>
            <a:off x="791736" y="1572322"/>
            <a:ext cx="10615961" cy="4721053"/>
          </a:xfrm>
          <a:prstGeom prst="rect">
            <a:avLst/>
          </a:prstGeom>
        </p:spPr>
        <p:txBody>
          <a:bodyPr vert="horz" lIns="91440" tIns="45720" rIns="91440" bIns="45720" rtlCol="0" anchor="ctr">
            <a:normAutofit fontScale="92500"/>
          </a:bodyPr>
          <a:lstStyle/>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1963 - 11th General Synod</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The election of Father Senior Eugene Magyar as bishop for Czech and Slovak National Catholic Parishes is confirmed. Meeting is accepted and he is consecrated.</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First National Youth Convocation is held Buffalo, New York.</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1967 - 12th General Synod creates the Canadian Diocese with See in Toronto, 	Ontario.</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Fr. Sen. Anthony Rysz, Fr. Sen. Walter </a:t>
            </a:r>
            <a:r>
              <a:rPr lang="en-US" sz="2400" dirty="0" err="1">
                <a:solidFill>
                  <a:schemeClr val="tx1">
                    <a:lumMod val="75000"/>
                    <a:lumOff val="25000"/>
                  </a:schemeClr>
                </a:solidFill>
                <a:effectLst/>
                <a:latin typeface="Times New Roman" panose="02020603050405020304" pitchFamily="18" charset="0"/>
                <a:cs typeface="Times New Roman" panose="02020603050405020304" pitchFamily="18" charset="0"/>
              </a:rPr>
              <a:t>Slowakiewicz</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and Fr. Sen. Joseph </a:t>
            </a:r>
            <a:r>
              <a:rPr lang="en-US" sz="2400" dirty="0" err="1">
                <a:solidFill>
                  <a:schemeClr val="tx1">
                    <a:lumMod val="75000"/>
                    <a:lumOff val="25000"/>
                  </a:schemeClr>
                </a:solidFill>
                <a:effectLst/>
                <a:latin typeface="Times New Roman" panose="02020603050405020304" pitchFamily="18" charset="0"/>
                <a:cs typeface="Times New Roman" panose="02020603050405020304" pitchFamily="18" charset="0"/>
              </a:rPr>
              <a:t>Nieminski</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elected and they are consecrated on June 26,1968.</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1969 - Prime Bishop Leon </a:t>
            </a:r>
            <a:r>
              <a:rPr lang="en-US" sz="2400" dirty="0" err="1">
                <a:solidFill>
                  <a:schemeClr val="tx1">
                    <a:lumMod val="75000"/>
                    <a:lumOff val="25000"/>
                  </a:schemeClr>
                </a:solidFill>
                <a:effectLst/>
                <a:latin typeface="Times New Roman" panose="02020603050405020304" pitchFamily="18" charset="0"/>
                <a:cs typeface="Times New Roman" panose="02020603050405020304" pitchFamily="18" charset="0"/>
              </a:rPr>
              <a:t>Grochowski</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died while visiting Poland.</a:t>
            </a:r>
          </a:p>
        </p:txBody>
      </p:sp>
      <p:sp>
        <p:nvSpPr>
          <p:cNvPr id="3" name="Footer Placeholder 2">
            <a:extLst>
              <a:ext uri="{FF2B5EF4-FFF2-40B4-BE49-F238E27FC236}">
                <a16:creationId xmlns:a16="http://schemas.microsoft.com/office/drawing/2014/main" id="{443C9347-A507-6DE6-88EB-DCB61A202E11}"/>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16077543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6" y="1130603"/>
            <a:ext cx="10502821" cy="921221"/>
          </a:xfrm>
        </p:spPr>
        <p:txBody>
          <a:bodyPr vert="horz" lIns="91440" tIns="45720" rIns="91440" bIns="45720" rtlCol="0" anchor="ctr">
            <a:normAutofit fontScale="90000"/>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a:t>
            </a:r>
            <a:r>
              <a:rPr lang="en-US" sz="3200" dirty="0">
                <a:latin typeface="Times New Roman" panose="02020603050405020304" pitchFamily="18" charset="0"/>
                <a:cs typeface="Times New Roman" panose="02020603050405020304" pitchFamily="18" charset="0"/>
              </a:rPr>
              <a:t>– Post Bp Hodur – Intercommunion suspended with Episcopal Church</a:t>
            </a:r>
            <a:endParaRPr lang="en-US" sz="3200" dirty="0">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C83DF30-A97A-4733-AC57-436A1B9CF344}"/>
              </a:ext>
            </a:extLst>
          </p:cNvPr>
          <p:cNvSpPr txBox="1"/>
          <p:nvPr/>
        </p:nvSpPr>
        <p:spPr>
          <a:xfrm>
            <a:off x="858644" y="2152185"/>
            <a:ext cx="10805532" cy="3936381"/>
          </a:xfrm>
          <a:prstGeom prst="rect">
            <a:avLst/>
          </a:prstGeom>
        </p:spPr>
        <p:txBody>
          <a:bodyPr vert="horz" lIns="91440" tIns="45720" rIns="91440" bIns="45720" rtlCol="0" anchor="ctr">
            <a:normAutofit/>
          </a:bodyPr>
          <a:lstStyle/>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1971 - 13th General Synod: Bishop Zielinski elected third Prime Bishop.</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Contemporary issues paper (abortion, birth control, war, and drugs) discussed.</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Fr. Sr. Daniel Cyganowski elected Bishop and consecrated.</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1975 - 14th General Synod</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1976 - Intercommunion suspended with the Episcopal Church over issue of 	latter’s ordaining women to the priesthood.</a:t>
            </a:r>
          </a:p>
        </p:txBody>
      </p:sp>
      <p:sp>
        <p:nvSpPr>
          <p:cNvPr id="3" name="Footer Placeholder 2">
            <a:extLst>
              <a:ext uri="{FF2B5EF4-FFF2-40B4-BE49-F238E27FC236}">
                <a16:creationId xmlns:a16="http://schemas.microsoft.com/office/drawing/2014/main" id="{A5FF3411-DEC4-2386-305C-B47168D67D92}"/>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19130133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6" y="561890"/>
            <a:ext cx="10203828" cy="1467631"/>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a:t>
            </a:r>
            <a:r>
              <a:rPr lang="en-US" sz="3200" dirty="0">
                <a:latin typeface="Times New Roman" panose="02020603050405020304" pitchFamily="18" charset="0"/>
                <a:cs typeface="Times New Roman" panose="02020603050405020304" pitchFamily="18" charset="0"/>
              </a:rPr>
              <a:t>– Post Bp Hodur Intercommunion terminated with Episcopal Church</a:t>
            </a:r>
            <a:endParaRPr lang="en-US" sz="3200" dirty="0">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C83DF30-A97A-4733-AC57-436A1B9CF344}"/>
              </a:ext>
            </a:extLst>
          </p:cNvPr>
          <p:cNvSpPr txBox="1"/>
          <p:nvPr/>
        </p:nvSpPr>
        <p:spPr>
          <a:xfrm>
            <a:off x="994086" y="1784195"/>
            <a:ext cx="9798605" cy="4607643"/>
          </a:xfrm>
          <a:prstGeom prst="rect">
            <a:avLst/>
          </a:prstGeom>
        </p:spPr>
        <p:txBody>
          <a:bodyPr vert="horz" lIns="91440" tIns="45720" rIns="91440" bIns="45720" rtlCol="0" anchor="ctr">
            <a:normAutofit lnSpcReduction="10000"/>
          </a:bodyPr>
          <a:lstStyle/>
          <a:p>
            <a:pPr marL="342900" marR="0" lvl="0" indent="-342900">
              <a:lnSpc>
                <a:spcPct val="150000"/>
              </a:lnSpc>
              <a:spcBef>
                <a:spcPts val="1000"/>
              </a:spcBef>
              <a:buClr>
                <a:schemeClr val="accent1"/>
              </a:buClr>
              <a:buSzPct val="80000"/>
              <a:buFont typeface="Wingdings 3" charset="2"/>
              <a:buChar char=""/>
            </a:pP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1978 - 5th General Synod</a:t>
            </a:r>
            <a:b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 Bishop Francis Rowinski elected 4th Prime Bishop.</a:t>
            </a:r>
            <a:b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 Fr. Seniors Thomas Gnat, John </a:t>
            </a:r>
            <a:r>
              <a:rPr lang="en-US" sz="2200" dirty="0" err="1">
                <a:solidFill>
                  <a:schemeClr val="tx1">
                    <a:lumMod val="75000"/>
                    <a:lumOff val="25000"/>
                  </a:schemeClr>
                </a:solidFill>
                <a:effectLst/>
                <a:latin typeface="Times New Roman" panose="02020603050405020304" pitchFamily="18" charset="0"/>
                <a:cs typeface="Times New Roman" panose="02020603050405020304" pitchFamily="18" charset="0"/>
              </a:rPr>
              <a:t>Swantek</a:t>
            </a: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 and Joseph Zawistowski elected Bishops and 	consecrated.</a:t>
            </a:r>
            <a:b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 Intercommunion terminated with the Episcopal Church</a:t>
            </a:r>
          </a:p>
          <a:p>
            <a:pPr marL="342900" marR="0" lvl="0" indent="-342900">
              <a:lnSpc>
                <a:spcPct val="150000"/>
              </a:lnSpc>
              <a:spcBef>
                <a:spcPts val="1000"/>
              </a:spcBef>
              <a:buClr>
                <a:schemeClr val="accent1"/>
              </a:buClr>
              <a:buSzPct val="80000"/>
              <a:buFont typeface="Wingdings 3" charset="2"/>
              <a:buChar char=""/>
            </a:pP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1982 - 16th General Synod</a:t>
            </a:r>
          </a:p>
          <a:p>
            <a:pPr marL="342900" marR="0" lvl="0" indent="-342900">
              <a:lnSpc>
                <a:spcPct val="150000"/>
              </a:lnSpc>
              <a:spcBef>
                <a:spcPts val="1000"/>
              </a:spcBef>
              <a:buClr>
                <a:schemeClr val="accent1"/>
              </a:buClr>
              <a:buSzPct val="80000"/>
              <a:buFont typeface="Wingdings 3" charset="2"/>
              <a:buChar char=""/>
            </a:pP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1984 - Polish National Catholic Church begins dialogue with the Roman Catholic Church – hopes to end animosity between the two churches and live in harmony with mutual respect for each other’s traditions, teachings, and practices.</a:t>
            </a:r>
          </a:p>
        </p:txBody>
      </p:sp>
      <p:sp>
        <p:nvSpPr>
          <p:cNvPr id="3" name="Footer Placeholder 2">
            <a:extLst>
              <a:ext uri="{FF2B5EF4-FFF2-40B4-BE49-F238E27FC236}">
                <a16:creationId xmlns:a16="http://schemas.microsoft.com/office/drawing/2014/main" id="{E297B4C0-F81A-5C02-42FB-91429282A94E}"/>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2398345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6" y="754381"/>
            <a:ext cx="9887273" cy="1325880"/>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First RC Bishop in the United States: Bishop Carroll</a:t>
            </a:r>
          </a:p>
        </p:txBody>
      </p:sp>
      <p:sp>
        <p:nvSpPr>
          <p:cNvPr id="3" name="TextBox 2">
            <a:extLst>
              <a:ext uri="{FF2B5EF4-FFF2-40B4-BE49-F238E27FC236}">
                <a16:creationId xmlns:a16="http://schemas.microsoft.com/office/drawing/2014/main" id="{167B406D-8341-4A49-8D3A-AE8F605920B5}"/>
              </a:ext>
            </a:extLst>
          </p:cNvPr>
          <p:cNvSpPr txBox="1"/>
          <p:nvPr/>
        </p:nvSpPr>
        <p:spPr>
          <a:xfrm>
            <a:off x="1131570" y="2297430"/>
            <a:ext cx="9661121" cy="3255877"/>
          </a:xfrm>
          <a:prstGeom prst="rect">
            <a:avLst/>
          </a:prstGeom>
        </p:spPr>
        <p:txBody>
          <a:bodyPr vert="horz" lIns="91440" tIns="45720" rIns="91440" bIns="45720" rtlCol="0" anchor="ctr">
            <a:normAutofit/>
          </a:bodyPr>
          <a:lstStyle/>
          <a:p>
            <a:pPr>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Bishop Carroll was selected </a:t>
            </a:r>
            <a:r>
              <a:rPr lang="en-US" sz="2400"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Bishop of Baltimore</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by the clergy of the US in April 1789 by a vote of 24 out of 26. On November 6, 1789. </a:t>
            </a:r>
            <a:r>
              <a:rPr lang="en-US" sz="240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Pope Pius VI</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in </a:t>
            </a:r>
            <a:r>
              <a:rPr lang="en-US" sz="240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Rome</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approved the election, naming Carroll the first Roman Catholic </a:t>
            </a:r>
            <a:r>
              <a:rPr lang="en-US" sz="240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bishop</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in the newly independent </a:t>
            </a:r>
            <a:r>
              <a:rPr lang="en-US" sz="240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United States</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p>
            <a:pPr>
              <a:spcBef>
                <a:spcPts val="1000"/>
              </a:spcBef>
              <a:buClr>
                <a:schemeClr val="accent1"/>
              </a:buClr>
              <a:buSzPct val="80000"/>
              <a:buFont typeface="Wingdings 3" charset="2"/>
              <a:buChar char=""/>
            </a:pPr>
            <a:endParaRPr lang="en-US" sz="2000"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15DAD6B4-F062-FB47-E754-B1039C0EAE6B}"/>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29263449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791737" y="689454"/>
            <a:ext cx="10593657" cy="1445329"/>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a:t>
            </a:r>
            <a:r>
              <a:rPr lang="en-US" sz="3200" dirty="0">
                <a:latin typeface="Times New Roman" panose="02020603050405020304" pitchFamily="18" charset="0"/>
                <a:cs typeface="Times New Roman" panose="02020603050405020304" pitchFamily="18" charset="0"/>
              </a:rPr>
              <a:t>– Post Bp </a:t>
            </a:r>
            <a:r>
              <a:rPr lang="en-US" sz="3200" dirty="0" err="1">
                <a:latin typeface="Times New Roman" panose="02020603050405020304" pitchFamily="18" charset="0"/>
                <a:cs typeface="Times New Roman" panose="02020603050405020304" pitchFamily="18" charset="0"/>
              </a:rPr>
              <a:t>Hodur</a:t>
            </a:r>
            <a:r>
              <a:rPr lang="en-US" sz="3200" dirty="0">
                <a:latin typeface="Times New Roman" panose="02020603050405020304" pitchFamily="18" charset="0"/>
                <a:cs typeface="Times New Roman" panose="02020603050405020304" pitchFamily="18" charset="0"/>
              </a:rPr>
              <a:t> – </a:t>
            </a:r>
            <a:br>
              <a:rPr lang="en-US" sz="3200" dirty="0">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Roman Catholic Dialogue published</a:t>
            </a:r>
          </a:p>
        </p:txBody>
      </p:sp>
      <p:sp>
        <p:nvSpPr>
          <p:cNvPr id="4" name="TextBox 3">
            <a:extLst>
              <a:ext uri="{FF2B5EF4-FFF2-40B4-BE49-F238E27FC236}">
                <a16:creationId xmlns:a16="http://schemas.microsoft.com/office/drawing/2014/main" id="{9C83DF30-A97A-4733-AC57-436A1B9CF344}"/>
              </a:ext>
            </a:extLst>
          </p:cNvPr>
          <p:cNvSpPr txBox="1"/>
          <p:nvPr/>
        </p:nvSpPr>
        <p:spPr>
          <a:xfrm>
            <a:off x="791737" y="1906859"/>
            <a:ext cx="10406176" cy="4484979"/>
          </a:xfrm>
          <a:prstGeom prst="rect">
            <a:avLst/>
          </a:prstGeom>
        </p:spPr>
        <p:txBody>
          <a:bodyPr vert="horz" lIns="91440" tIns="45720" rIns="91440" bIns="45720" rtlCol="0" anchor="ctr">
            <a:normAutofit lnSpcReduction="10000"/>
          </a:bodyPr>
          <a:lstStyle/>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1985 - 17th General Synod</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Bishop John Swantek elected 5th Prime Bishop</a:t>
            </a:r>
          </a:p>
          <a:p>
            <a:pPr marL="34290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1990 - 18th General Synod</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Fr. Seniors Robert M. </a:t>
            </a:r>
            <a:r>
              <a:rPr lang="en-US" sz="2400" dirty="0" err="1">
                <a:solidFill>
                  <a:schemeClr val="tx1">
                    <a:lumMod val="75000"/>
                    <a:lumOff val="25000"/>
                  </a:schemeClr>
                </a:solidFill>
                <a:effectLst/>
                <a:latin typeface="Times New Roman" panose="02020603050405020304" pitchFamily="18" charset="0"/>
                <a:cs typeface="Times New Roman" panose="02020603050405020304" pitchFamily="18" charset="0"/>
              </a:rPr>
              <a:t>Nemkovich</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Thaddeus Peplowski and Joseph</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a:t>
            </a:r>
            <a:r>
              <a:rPr lang="en-US" sz="2400" dirty="0" err="1">
                <a:solidFill>
                  <a:schemeClr val="tx1">
                    <a:lumMod val="75000"/>
                    <a:lumOff val="25000"/>
                  </a:schemeClr>
                </a:solidFill>
                <a:effectLst/>
                <a:latin typeface="Times New Roman" panose="02020603050405020304" pitchFamily="18" charset="0"/>
                <a:cs typeface="Times New Roman" panose="02020603050405020304" pitchFamily="18" charset="0"/>
              </a:rPr>
              <a:t>Tomczyk</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elected candidates for bishop</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Bishop Thaddeus Peplowski consecrated</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Journeying together In Christ: The Report of the Polish National Catholic – Roman Catholic Dialogue is published</a:t>
            </a:r>
          </a:p>
        </p:txBody>
      </p:sp>
      <p:sp>
        <p:nvSpPr>
          <p:cNvPr id="3" name="Footer Placeholder 2">
            <a:extLst>
              <a:ext uri="{FF2B5EF4-FFF2-40B4-BE49-F238E27FC236}">
                <a16:creationId xmlns:a16="http://schemas.microsoft.com/office/drawing/2014/main" id="{A799A49C-8744-3525-DA57-E52BF1D54EBA}"/>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2338325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44951" y="765478"/>
            <a:ext cx="10302098" cy="575534"/>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a:t>
            </a:r>
            <a:r>
              <a:rPr lang="en-US" sz="3200" dirty="0">
                <a:latin typeface="Times New Roman" panose="02020603050405020304" pitchFamily="18" charset="0"/>
                <a:cs typeface="Times New Roman" panose="02020603050405020304" pitchFamily="18" charset="0"/>
              </a:rPr>
              <a:t>– Post Bp Hodur – 100</a:t>
            </a:r>
            <a:r>
              <a:rPr lang="en-US" sz="3200" baseline="30000" dirty="0">
                <a:latin typeface="Times New Roman" panose="02020603050405020304" pitchFamily="18" charset="0"/>
                <a:cs typeface="Times New Roman" panose="02020603050405020304" pitchFamily="18" charset="0"/>
              </a:rPr>
              <a:t>th</a:t>
            </a:r>
            <a:r>
              <a:rPr lang="en-US" sz="3200" dirty="0">
                <a:latin typeface="Times New Roman" panose="02020603050405020304" pitchFamily="18" charset="0"/>
                <a:cs typeface="Times New Roman" panose="02020603050405020304" pitchFamily="18" charset="0"/>
              </a:rPr>
              <a:t> Anniversaries</a:t>
            </a:r>
            <a:endParaRPr lang="en-US" sz="3200" dirty="0">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C83DF30-A97A-4733-AC57-436A1B9CF344}"/>
              </a:ext>
            </a:extLst>
          </p:cNvPr>
          <p:cNvSpPr txBox="1"/>
          <p:nvPr/>
        </p:nvSpPr>
        <p:spPr>
          <a:xfrm>
            <a:off x="944951" y="1449659"/>
            <a:ext cx="10384688" cy="4942179"/>
          </a:xfrm>
          <a:prstGeom prst="rect">
            <a:avLst/>
          </a:prstGeom>
        </p:spPr>
        <p:txBody>
          <a:bodyPr vert="horz" lIns="91440" tIns="45720" rIns="91440" bIns="45720" rtlCol="0" anchor="ctr">
            <a:noAutofit/>
          </a:bodyPr>
          <a:lstStyle/>
          <a:p>
            <a:pPr marL="342900" marR="0" lvl="0" indent="-342900">
              <a:lnSpc>
                <a:spcPct val="150000"/>
              </a:lnSpc>
              <a:spcBef>
                <a:spcPts val="1000"/>
              </a:spcBef>
              <a:buClr>
                <a:schemeClr val="accent1"/>
              </a:buClr>
              <a:buSzPct val="80000"/>
              <a:buFont typeface="Wingdings 3" charset="2"/>
              <a:buChar char=""/>
            </a:pPr>
            <a:r>
              <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rPr>
              <a:t>1993 - Bishops Robert M. </a:t>
            </a:r>
            <a:r>
              <a:rPr lang="en-US" sz="2000" dirty="0" err="1">
                <a:solidFill>
                  <a:schemeClr val="tx1">
                    <a:lumMod val="75000"/>
                    <a:lumOff val="25000"/>
                  </a:schemeClr>
                </a:solidFill>
                <a:effectLst/>
                <a:latin typeface="Times New Roman" panose="02020603050405020304" pitchFamily="18" charset="0"/>
                <a:cs typeface="Times New Roman" panose="02020603050405020304" pitchFamily="18" charset="0"/>
              </a:rPr>
              <a:t>Nemkovich</a:t>
            </a:r>
            <a:r>
              <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rPr>
              <a:t> and Joseph </a:t>
            </a:r>
            <a:r>
              <a:rPr lang="en-US" sz="2000" dirty="0" err="1">
                <a:solidFill>
                  <a:schemeClr val="tx1">
                    <a:lumMod val="75000"/>
                    <a:lumOff val="25000"/>
                  </a:schemeClr>
                </a:solidFill>
                <a:effectLst/>
                <a:latin typeface="Times New Roman" panose="02020603050405020304" pitchFamily="18" charset="0"/>
                <a:cs typeface="Times New Roman" panose="02020603050405020304" pitchFamily="18" charset="0"/>
              </a:rPr>
              <a:t>Tomczyk</a:t>
            </a:r>
            <a:r>
              <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rPr>
              <a:t> are consecrated on October 18</a:t>
            </a: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th</a:t>
            </a:r>
            <a:endPar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marL="342900" marR="0" lvl="0" indent="-342900">
              <a:lnSpc>
                <a:spcPct val="150000"/>
              </a:lnSpc>
              <a:spcBef>
                <a:spcPts val="1000"/>
              </a:spcBef>
              <a:buClr>
                <a:schemeClr val="accent1"/>
              </a:buClr>
              <a:buSzPct val="80000"/>
              <a:buFont typeface="Wingdings 3" charset="2"/>
              <a:buChar char=""/>
            </a:pPr>
            <a:r>
              <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rPr>
              <a:t>1994 – 19th General Synod</a:t>
            </a:r>
          </a:p>
          <a:p>
            <a:pPr marL="342900" marR="0" lvl="0" indent="-342900">
              <a:lnSpc>
                <a:spcPct val="150000"/>
              </a:lnSpc>
              <a:spcBef>
                <a:spcPts val="1000"/>
              </a:spcBef>
              <a:buClr>
                <a:schemeClr val="accent1"/>
              </a:buClr>
              <a:buSzPct val="80000"/>
              <a:buFont typeface="Wingdings 3" charset="2"/>
              <a:buChar char=""/>
            </a:pPr>
            <a:r>
              <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rPr>
              <a:t>1995 – May, 100th Anniversary of All Saints Cathedral Parish in Chicago, IL,  October – 100th Anniversary of Holy Mother of the Rosary Cathedral in Buffalo, NY</a:t>
            </a:r>
          </a:p>
          <a:p>
            <a:pPr marL="342900" marR="0" lvl="0" indent="-342900">
              <a:lnSpc>
                <a:spcPct val="150000"/>
              </a:lnSpc>
              <a:spcBef>
                <a:spcPts val="1000"/>
              </a:spcBef>
              <a:buClr>
                <a:schemeClr val="accent1"/>
              </a:buClr>
              <a:buSzPct val="80000"/>
              <a:buFont typeface="Wingdings 3" charset="2"/>
              <a:buChar char=""/>
            </a:pPr>
            <a:r>
              <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rPr>
              <a:t>1997 - 100th Anniversary of St. Stanislaus Bishop &amp; Martyr Cathedral Parish and of the Polish National Catholic Church - Special Masses of Thanksgiving celebrated in all Polish National Catholic Church dioceses.</a:t>
            </a:r>
          </a:p>
        </p:txBody>
      </p:sp>
      <p:sp>
        <p:nvSpPr>
          <p:cNvPr id="3" name="Footer Placeholder 2">
            <a:extLst>
              <a:ext uri="{FF2B5EF4-FFF2-40B4-BE49-F238E27FC236}">
                <a16:creationId xmlns:a16="http://schemas.microsoft.com/office/drawing/2014/main" id="{5DA26DB5-691D-157A-E672-139DE97EEADD}"/>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1494050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7" y="628798"/>
            <a:ext cx="10203826" cy="1121943"/>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a:t>
            </a:r>
            <a:r>
              <a:rPr lang="en-US" sz="3200" dirty="0">
                <a:latin typeface="Times New Roman" panose="02020603050405020304" pitchFamily="18" charset="0"/>
                <a:cs typeface="Times New Roman" panose="02020603050405020304" pitchFamily="18" charset="0"/>
              </a:rPr>
              <a:t>– Post Bp </a:t>
            </a:r>
            <a:r>
              <a:rPr lang="en-US" sz="3200" dirty="0" err="1">
                <a:latin typeface="Times New Roman" panose="02020603050405020304" pitchFamily="18" charset="0"/>
                <a:cs typeface="Times New Roman" panose="02020603050405020304" pitchFamily="18" charset="0"/>
              </a:rPr>
              <a:t>Hodur</a:t>
            </a:r>
            <a:endParaRPr lang="en-US" sz="3200" dirty="0">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C83DF30-A97A-4733-AC57-436A1B9CF344}"/>
              </a:ext>
            </a:extLst>
          </p:cNvPr>
          <p:cNvSpPr txBox="1"/>
          <p:nvPr/>
        </p:nvSpPr>
        <p:spPr>
          <a:xfrm>
            <a:off x="994087" y="1750741"/>
            <a:ext cx="10302098" cy="4282069"/>
          </a:xfrm>
          <a:prstGeom prst="rect">
            <a:avLst/>
          </a:prstGeom>
        </p:spPr>
        <p:txBody>
          <a:bodyPr vert="horz" lIns="91440" tIns="45720" rIns="91440" bIns="45720" rtlCol="0" anchor="ctr">
            <a:normAutofit lnSpcReduction="10000"/>
          </a:bodyPr>
          <a:lstStyle/>
          <a:p>
            <a:pPr marL="342900" marR="0" lvl="0" indent="-342900">
              <a:lnSpc>
                <a:spcPct val="150000"/>
              </a:lnSpc>
              <a:spcBef>
                <a:spcPts val="1000"/>
              </a:spcBef>
              <a:buClr>
                <a:schemeClr val="accent1"/>
              </a:buClr>
              <a:buSzPct val="80000"/>
              <a:buFont typeface="Wingdings 3" charset="2"/>
              <a:buChar char=""/>
            </a:pPr>
            <a:r>
              <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rPr>
              <a:t>1998 - 20th General Synod</a:t>
            </a:r>
          </a:p>
          <a:p>
            <a:pPr marL="342900" marR="0" lvl="0" indent="-342900">
              <a:lnSpc>
                <a:spcPct val="150000"/>
              </a:lnSpc>
              <a:spcBef>
                <a:spcPts val="1000"/>
              </a:spcBef>
              <a:buClr>
                <a:schemeClr val="accent1"/>
              </a:buClr>
              <a:buSzPct val="80000"/>
              <a:buFont typeface="Wingdings 3" charset="2"/>
              <a:buChar char=""/>
            </a:pPr>
            <a:r>
              <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rPr>
              <a:t>1999 – Special Polish National Catholic Church Synod elects Fr. Seniors Casimir </a:t>
            </a:r>
            <a:r>
              <a:rPr lang="en-US" sz="2000" dirty="0" err="1">
                <a:solidFill>
                  <a:schemeClr val="tx1">
                    <a:lumMod val="75000"/>
                    <a:lumOff val="25000"/>
                  </a:schemeClr>
                </a:solidFill>
                <a:effectLst/>
                <a:latin typeface="Times New Roman" panose="02020603050405020304" pitchFamily="18" charset="0"/>
                <a:cs typeface="Times New Roman" panose="02020603050405020304" pitchFamily="18" charset="0"/>
              </a:rPr>
              <a:t>Grotnik</a:t>
            </a:r>
            <a:r>
              <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rPr>
              <a:t> and John </a:t>
            </a:r>
            <a:r>
              <a:rPr lang="en-US" sz="2000" dirty="0" err="1">
                <a:solidFill>
                  <a:schemeClr val="tx1">
                    <a:lumMod val="75000"/>
                    <a:lumOff val="25000"/>
                  </a:schemeClr>
                </a:solidFill>
                <a:effectLst/>
                <a:latin typeface="Times New Roman" panose="02020603050405020304" pitchFamily="18" charset="0"/>
                <a:cs typeface="Times New Roman" panose="02020603050405020304" pitchFamily="18" charset="0"/>
              </a:rPr>
              <a:t>Dawidziuk</a:t>
            </a:r>
            <a:r>
              <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rPr>
              <a:t> candidates for Bishop. They are consecrated on November 30, 1999.</a:t>
            </a:r>
          </a:p>
          <a:p>
            <a:pPr marL="342900" marR="0" lvl="0" indent="-342900">
              <a:lnSpc>
                <a:spcPct val="150000"/>
              </a:lnSpc>
              <a:spcBef>
                <a:spcPts val="1000"/>
              </a:spcBef>
              <a:buClr>
                <a:schemeClr val="accent1"/>
              </a:buClr>
              <a:buSzPct val="80000"/>
              <a:buFont typeface="Wingdings 3" charset="2"/>
              <a:buChar char=""/>
            </a:pPr>
            <a:r>
              <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rPr>
              <a:t>2002 - 21st General Synod</a:t>
            </a:r>
            <a:br>
              <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rPr>
              <a:t> Bishop Robert M. </a:t>
            </a:r>
            <a:r>
              <a:rPr lang="en-US" sz="2000" dirty="0" err="1">
                <a:solidFill>
                  <a:schemeClr val="tx1">
                    <a:lumMod val="75000"/>
                    <a:lumOff val="25000"/>
                  </a:schemeClr>
                </a:solidFill>
                <a:effectLst/>
                <a:latin typeface="Times New Roman" panose="02020603050405020304" pitchFamily="18" charset="0"/>
                <a:cs typeface="Times New Roman" panose="02020603050405020304" pitchFamily="18" charset="0"/>
              </a:rPr>
              <a:t>Nemkovich</a:t>
            </a:r>
            <a:r>
              <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rPr>
              <a:t> elected as sixth Prime Bishop of the Polish National Catholic Church</a:t>
            </a:r>
          </a:p>
          <a:p>
            <a:pPr marL="342900" indent="-342900">
              <a:lnSpc>
                <a:spcPct val="150000"/>
              </a:lnSpc>
              <a:spcBef>
                <a:spcPts val="1000"/>
              </a:spcBef>
              <a:buClr>
                <a:schemeClr val="accent1"/>
              </a:buClr>
              <a:buSzPct val="80000"/>
              <a:buFont typeface="Wingdings 3" charset="2"/>
              <a:buChar char=""/>
            </a:pPr>
            <a:r>
              <a:rPr lang="en-US" sz="2000" dirty="0">
                <a:solidFill>
                  <a:schemeClr val="tx1">
                    <a:lumMod val="75000"/>
                    <a:lumOff val="25000"/>
                  </a:schemeClr>
                </a:solidFill>
                <a:effectLst/>
                <a:latin typeface="Times New Roman" panose="02020603050405020304" pitchFamily="18" charset="0"/>
                <a:cs typeface="Times New Roman" panose="02020603050405020304" pitchFamily="18" charset="0"/>
              </a:rPr>
              <a:t>2003 - Journeying Together in Christ: the Journey Continues – The Report of 	the Polish National Catholic – Roman Catholic Dialogue 1989-2002 is published.</a:t>
            </a:r>
            <a:br>
              <a:rPr lang="en-US" sz="2000" dirty="0">
                <a:solidFill>
                  <a:schemeClr val="tx1">
                    <a:lumMod val="75000"/>
                    <a:lumOff val="25000"/>
                  </a:schemeClr>
                </a:solidFill>
                <a:effectLst/>
              </a:rPr>
            </a:br>
            <a:endParaRPr lang="en-US" sz="2000" dirty="0">
              <a:solidFill>
                <a:schemeClr val="tx1">
                  <a:lumMod val="75000"/>
                  <a:lumOff val="25000"/>
                </a:schemeClr>
              </a:solidFill>
              <a:effectLst/>
            </a:endParaRPr>
          </a:p>
        </p:txBody>
      </p:sp>
      <p:sp>
        <p:nvSpPr>
          <p:cNvPr id="3" name="Footer Placeholder 2">
            <a:extLst>
              <a:ext uri="{FF2B5EF4-FFF2-40B4-BE49-F238E27FC236}">
                <a16:creationId xmlns:a16="http://schemas.microsoft.com/office/drawing/2014/main" id="{ABD30C4C-8EA3-2C11-389C-069364FD9012}"/>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808688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6" y="1130603"/>
            <a:ext cx="10123679" cy="1668353"/>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a:t>
            </a:r>
            <a:r>
              <a:rPr lang="en-US" sz="3200" dirty="0">
                <a:latin typeface="Times New Roman" panose="02020603050405020304" pitchFamily="18" charset="0"/>
                <a:cs typeface="Times New Roman" panose="02020603050405020304" pitchFamily="18" charset="0"/>
              </a:rPr>
              <a:t>– Post Bp Hodur –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PNCC out of Utrecht</a:t>
            </a:r>
            <a:endParaRPr lang="en-US" sz="3200" dirty="0">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C83DF30-A97A-4733-AC57-436A1B9CF344}"/>
              </a:ext>
            </a:extLst>
          </p:cNvPr>
          <p:cNvSpPr txBox="1"/>
          <p:nvPr/>
        </p:nvSpPr>
        <p:spPr>
          <a:xfrm>
            <a:off x="858644" y="2464420"/>
            <a:ext cx="10515600" cy="3927418"/>
          </a:xfrm>
          <a:prstGeom prst="rect">
            <a:avLst/>
          </a:prstGeom>
        </p:spPr>
        <p:txBody>
          <a:bodyPr vert="horz" lIns="91440" tIns="45720" rIns="91440" bIns="45720" rtlCol="0" anchor="ctr">
            <a:normAutofit/>
          </a:bodyPr>
          <a:lstStyle/>
          <a:p>
            <a:pPr marL="342900" indent="-342900">
              <a:lnSpc>
                <a:spcPct val="20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2003 - November - PNCC voted out of the International Bishop Conference of the Union of Utrecht because the PNCC remained faithful to the Catholic Faith as well as the Declaration of Utrecht</a:t>
            </a:r>
          </a:p>
          <a:p>
            <a:pPr marR="0" lvl="0">
              <a:spcBef>
                <a:spcPts val="1000"/>
              </a:spcBef>
              <a:buClr>
                <a:schemeClr val="accent1"/>
              </a:buClr>
              <a:buSzPct val="80000"/>
            </a:pPr>
            <a:br>
              <a:rPr lang="en-US" sz="2000" dirty="0">
                <a:solidFill>
                  <a:schemeClr val="tx1">
                    <a:lumMod val="75000"/>
                    <a:lumOff val="25000"/>
                  </a:schemeClr>
                </a:solidFill>
                <a:effectLst/>
              </a:rPr>
            </a:br>
            <a:endParaRPr lang="en-US" sz="2000" dirty="0">
              <a:solidFill>
                <a:schemeClr val="tx1">
                  <a:lumMod val="75000"/>
                  <a:lumOff val="25000"/>
                </a:schemeClr>
              </a:solidFill>
              <a:effectLst/>
            </a:endParaRPr>
          </a:p>
        </p:txBody>
      </p:sp>
      <p:sp>
        <p:nvSpPr>
          <p:cNvPr id="3" name="Footer Placeholder 2">
            <a:extLst>
              <a:ext uri="{FF2B5EF4-FFF2-40B4-BE49-F238E27FC236}">
                <a16:creationId xmlns:a16="http://schemas.microsoft.com/office/drawing/2014/main" id="{7D1A2174-CC7D-919E-A778-42FAC7D54836}"/>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7635971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1116751" y="466162"/>
            <a:ext cx="10257493" cy="950043"/>
          </a:xfrm>
        </p:spPr>
        <p:txBody>
          <a:bodyPr vert="horz" lIns="91440" tIns="45720" rIns="91440" bIns="45720" rtlCol="0" anchor="ctr">
            <a:normAutofit fontScale="90000"/>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a:t>
            </a:r>
            <a:r>
              <a:rPr lang="en-US" sz="3200" dirty="0">
                <a:latin typeface="Times New Roman" panose="02020603050405020304" pitchFamily="18" charset="0"/>
                <a:cs typeface="Times New Roman" panose="02020603050405020304" pitchFamily="18" charset="0"/>
              </a:rPr>
              <a:t>– Post Bp </a:t>
            </a:r>
            <a:r>
              <a:rPr lang="en-US" sz="3200" dirty="0" err="1">
                <a:latin typeface="Times New Roman" panose="02020603050405020304" pitchFamily="18" charset="0"/>
                <a:cs typeface="Times New Roman" panose="02020603050405020304" pitchFamily="18" charset="0"/>
              </a:rPr>
              <a:t>Hodur</a:t>
            </a:r>
            <a:r>
              <a:rPr lang="en-US" sz="3200" dirty="0">
                <a:latin typeface="Times New Roman" panose="02020603050405020304" pitchFamily="18" charset="0"/>
                <a:cs typeface="Times New Roman" panose="02020603050405020304" pitchFamily="18" charset="0"/>
              </a:rPr>
              <a:t> – </a:t>
            </a:r>
            <a:br>
              <a:rPr lang="en-US" sz="3200" dirty="0">
                <a:latin typeface="Times New Roman" panose="02020603050405020304" pitchFamily="18" charset="0"/>
                <a:cs typeface="Times New Roman" panose="02020603050405020304" pitchFamily="18" charset="0"/>
              </a:rPr>
            </a:br>
            <a:r>
              <a:rPr lang="en-US" sz="3200" dirty="0">
                <a:effectLst/>
                <a:latin typeface="Times New Roman" panose="02020603050405020304" pitchFamily="18" charset="0"/>
                <a:cs typeface="Times New Roman" panose="02020603050405020304" pitchFamily="18" charset="0"/>
              </a:rPr>
              <a:t>Heritage Sunday created</a:t>
            </a:r>
          </a:p>
        </p:txBody>
      </p:sp>
      <p:sp>
        <p:nvSpPr>
          <p:cNvPr id="4" name="TextBox 3">
            <a:extLst>
              <a:ext uri="{FF2B5EF4-FFF2-40B4-BE49-F238E27FC236}">
                <a16:creationId xmlns:a16="http://schemas.microsoft.com/office/drawing/2014/main" id="{9C83DF30-A97A-4733-AC57-436A1B9CF344}"/>
              </a:ext>
            </a:extLst>
          </p:cNvPr>
          <p:cNvSpPr txBox="1"/>
          <p:nvPr/>
        </p:nvSpPr>
        <p:spPr>
          <a:xfrm>
            <a:off x="880946" y="1851103"/>
            <a:ext cx="10493298" cy="4427034"/>
          </a:xfrm>
          <a:prstGeom prst="rect">
            <a:avLst/>
          </a:prstGeom>
        </p:spPr>
        <p:txBody>
          <a:bodyPr vert="horz" lIns="91440" tIns="45720" rIns="91440" bIns="45720" rtlCol="0" anchor="ctr">
            <a:normAutofit lnSpcReduction="10000"/>
          </a:bodyPr>
          <a:lstStyle/>
          <a:p>
            <a:pPr marL="342900" marR="0" lvl="0" indent="-342900">
              <a:lnSpc>
                <a:spcPct val="150000"/>
              </a:lnSpc>
              <a:spcBef>
                <a:spcPts val="1000"/>
              </a:spcBef>
              <a:buClr>
                <a:schemeClr val="accent1"/>
              </a:buClr>
              <a:buSzPct val="80000"/>
              <a:buFont typeface="Wingdings 3" charset="2"/>
              <a:buChar char=""/>
            </a:pP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2005 – Prime Bishop </a:t>
            </a:r>
            <a:r>
              <a:rPr lang="en-US" sz="2200" dirty="0" err="1">
                <a:solidFill>
                  <a:schemeClr val="tx1">
                    <a:lumMod val="75000"/>
                    <a:lumOff val="25000"/>
                  </a:schemeClr>
                </a:solidFill>
                <a:effectLst/>
                <a:latin typeface="Times New Roman" panose="02020603050405020304" pitchFamily="18" charset="0"/>
                <a:cs typeface="Times New Roman" panose="02020603050405020304" pitchFamily="18" charset="0"/>
              </a:rPr>
              <a:t>Nemkovich</a:t>
            </a: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 attends the funeral of Pope John Paul II at St. Peter’s Basilica in Vatican City. He is greeted by Cardinal Joseph Ratzinger and Cardinal Walter Kasper while in Rome.</a:t>
            </a:r>
          </a:p>
          <a:p>
            <a:pPr marL="342900" marR="0" lvl="0" indent="-342900">
              <a:lnSpc>
                <a:spcPct val="150000"/>
              </a:lnSpc>
              <a:spcBef>
                <a:spcPts val="1000"/>
              </a:spcBef>
              <a:buClr>
                <a:schemeClr val="accent1"/>
              </a:buClr>
              <a:buSzPct val="80000"/>
              <a:buFont typeface="Wingdings 3" charset="2"/>
              <a:buChar char=""/>
            </a:pP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2006 – 22nd General Synod</a:t>
            </a:r>
            <a:b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 Frs. Sylvester </a:t>
            </a:r>
            <a:r>
              <a:rPr lang="en-US" sz="2200" dirty="0" err="1">
                <a:solidFill>
                  <a:schemeClr val="tx1">
                    <a:lumMod val="75000"/>
                    <a:lumOff val="25000"/>
                  </a:schemeClr>
                </a:solidFill>
                <a:effectLst/>
                <a:latin typeface="Times New Roman" panose="02020603050405020304" pitchFamily="18" charset="0"/>
                <a:cs typeface="Times New Roman" panose="02020603050405020304" pitchFamily="18" charset="0"/>
              </a:rPr>
              <a:t>Bigaj</a:t>
            </a: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 Anthony </a:t>
            </a:r>
            <a:r>
              <a:rPr lang="en-US" sz="2200" dirty="0" err="1">
                <a:solidFill>
                  <a:schemeClr val="tx1">
                    <a:lumMod val="75000"/>
                    <a:lumOff val="25000"/>
                  </a:schemeClr>
                </a:solidFill>
                <a:effectLst/>
                <a:latin typeface="Times New Roman" panose="02020603050405020304" pitchFamily="18" charset="0"/>
                <a:cs typeface="Times New Roman" panose="02020603050405020304" pitchFamily="18" charset="0"/>
              </a:rPr>
              <a:t>Kopka</a:t>
            </a: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 John Mack and Anthony </a:t>
            </a:r>
            <a:r>
              <a:rPr lang="en-US" sz="2200" dirty="0" err="1">
                <a:solidFill>
                  <a:schemeClr val="tx1">
                    <a:lumMod val="75000"/>
                    <a:lumOff val="25000"/>
                  </a:schemeClr>
                </a:solidFill>
                <a:effectLst/>
                <a:latin typeface="Times New Roman" panose="02020603050405020304" pitchFamily="18" charset="0"/>
                <a:cs typeface="Times New Roman" panose="02020603050405020304" pitchFamily="18" charset="0"/>
              </a:rPr>
              <a:t>Mikovsky</a:t>
            </a: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 elected candidates for bishop.</a:t>
            </a:r>
            <a:b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 The Solemnity of the Fatherland was changed to Heritage Sunday</a:t>
            </a:r>
            <a:b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 November 30, 2006 – consecration of Bishops Sylvester </a:t>
            </a:r>
            <a:r>
              <a:rPr lang="en-US" sz="2200" dirty="0" err="1">
                <a:solidFill>
                  <a:schemeClr val="tx1">
                    <a:lumMod val="75000"/>
                    <a:lumOff val="25000"/>
                  </a:schemeClr>
                </a:solidFill>
                <a:effectLst/>
                <a:latin typeface="Times New Roman" panose="02020603050405020304" pitchFamily="18" charset="0"/>
                <a:cs typeface="Times New Roman" panose="02020603050405020304" pitchFamily="18" charset="0"/>
              </a:rPr>
              <a:t>Bigaj</a:t>
            </a: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 Anthony </a:t>
            </a:r>
            <a:r>
              <a:rPr lang="en-US" sz="2200" dirty="0" err="1">
                <a:solidFill>
                  <a:schemeClr val="tx1">
                    <a:lumMod val="75000"/>
                    <a:lumOff val="25000"/>
                  </a:schemeClr>
                </a:solidFill>
                <a:effectLst/>
                <a:latin typeface="Times New Roman" panose="02020603050405020304" pitchFamily="18" charset="0"/>
                <a:cs typeface="Times New Roman" panose="02020603050405020304" pitchFamily="18" charset="0"/>
              </a:rPr>
              <a:t>Kopka</a:t>
            </a:r>
            <a:r>
              <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rPr>
              <a:t>, John Mack, and Anthony </a:t>
            </a:r>
            <a:r>
              <a:rPr lang="en-US" sz="2200" dirty="0" err="1">
                <a:solidFill>
                  <a:schemeClr val="tx1">
                    <a:lumMod val="75000"/>
                    <a:lumOff val="25000"/>
                  </a:schemeClr>
                </a:solidFill>
                <a:effectLst/>
                <a:latin typeface="Times New Roman" panose="02020603050405020304" pitchFamily="18" charset="0"/>
                <a:cs typeface="Times New Roman" panose="02020603050405020304" pitchFamily="18" charset="0"/>
              </a:rPr>
              <a:t>Mikovsky</a:t>
            </a:r>
            <a:endParaRPr lang="en-US" sz="22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2608F897-8840-7209-4D1A-ECDAA16B2592}"/>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3111509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1049843" y="466162"/>
            <a:ext cx="10302098" cy="1501085"/>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a:t>
            </a:r>
            <a:r>
              <a:rPr lang="en-US" sz="3200" dirty="0">
                <a:latin typeface="Times New Roman" panose="02020603050405020304" pitchFamily="18" charset="0"/>
                <a:cs typeface="Times New Roman" panose="02020603050405020304" pitchFamily="18" charset="0"/>
              </a:rPr>
              <a:t>– Post Bp Hodur - </a:t>
            </a:r>
            <a:r>
              <a:rPr lang="en-US" sz="3200" dirty="0">
                <a:effectLst/>
                <a:latin typeface="Times New Roman" panose="02020603050405020304" pitchFamily="18" charset="0"/>
                <a:cs typeface="Times New Roman" panose="02020603050405020304" pitchFamily="18" charset="0"/>
              </a:rPr>
              <a:t>Declaration of Scranton promulgated</a:t>
            </a:r>
          </a:p>
        </p:txBody>
      </p:sp>
      <p:sp>
        <p:nvSpPr>
          <p:cNvPr id="4" name="TextBox 3">
            <a:extLst>
              <a:ext uri="{FF2B5EF4-FFF2-40B4-BE49-F238E27FC236}">
                <a16:creationId xmlns:a16="http://schemas.microsoft.com/office/drawing/2014/main" id="{9C83DF30-A97A-4733-AC57-436A1B9CF344}"/>
              </a:ext>
            </a:extLst>
          </p:cNvPr>
          <p:cNvSpPr txBox="1"/>
          <p:nvPr/>
        </p:nvSpPr>
        <p:spPr>
          <a:xfrm>
            <a:off x="1049843" y="1784195"/>
            <a:ext cx="10302098" cy="4607643"/>
          </a:xfrm>
          <a:prstGeom prst="rect">
            <a:avLst/>
          </a:prstGeom>
        </p:spPr>
        <p:txBody>
          <a:bodyPr vert="horz" lIns="91440" tIns="45720" rIns="91440" bIns="45720" rtlCol="0" anchor="ctr">
            <a:normAutofit/>
          </a:bodyPr>
          <a:lstStyle/>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2008 – Declaration of Scranton promulgated by PNCC Bishops Conference</a:t>
            </a:r>
          </a:p>
          <a:p>
            <a:pPr marL="342900" marR="0" lvl="0" indent="-34290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2010 – 23rd General Synod</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Bishop Anthony </a:t>
            </a:r>
            <a:r>
              <a:rPr lang="en-US" sz="2400" dirty="0" err="1">
                <a:solidFill>
                  <a:schemeClr val="tx1">
                    <a:lumMod val="75000"/>
                    <a:lumOff val="25000"/>
                  </a:schemeClr>
                </a:solidFill>
                <a:effectLst/>
                <a:latin typeface="Times New Roman" panose="02020603050405020304" pitchFamily="18" charset="0"/>
                <a:cs typeface="Times New Roman" panose="02020603050405020304" pitchFamily="18" charset="0"/>
              </a:rPr>
              <a:t>Mikovsky</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elected as 7th PNCC Prime Bishop</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Fr. Sr. Paul </a:t>
            </a:r>
            <a:r>
              <a:rPr lang="en-US" sz="2400" dirty="0" err="1">
                <a:solidFill>
                  <a:schemeClr val="tx1">
                    <a:lumMod val="75000"/>
                    <a:lumOff val="25000"/>
                  </a:schemeClr>
                </a:solidFill>
                <a:effectLst/>
                <a:latin typeface="Times New Roman" panose="02020603050405020304" pitchFamily="18" charset="0"/>
                <a:cs typeface="Times New Roman" panose="02020603050405020304" pitchFamily="18" charset="0"/>
              </a:rPr>
              <a:t>Sobiechowski</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elected as a candidate for bishop</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Union of Scranton documents ratified</a:t>
            </a:r>
          </a:p>
        </p:txBody>
      </p:sp>
      <p:sp>
        <p:nvSpPr>
          <p:cNvPr id="3" name="Footer Placeholder 2">
            <a:extLst>
              <a:ext uri="{FF2B5EF4-FFF2-40B4-BE49-F238E27FC236}">
                <a16:creationId xmlns:a16="http://schemas.microsoft.com/office/drawing/2014/main" id="{8196140E-5248-F20D-1648-3694AB5286A3}"/>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31403358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5131" y="466163"/>
            <a:ext cx="10201737" cy="1329184"/>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History of the PNCC </a:t>
            </a:r>
            <a:r>
              <a:rPr lang="en-US" sz="3200" dirty="0">
                <a:latin typeface="Times New Roman" panose="02020603050405020304" pitchFamily="18" charset="0"/>
                <a:cs typeface="Times New Roman" panose="02020603050405020304" pitchFamily="18" charset="0"/>
              </a:rPr>
              <a:t>– Post Bp Hodur – Nordic Catholic Church consecration</a:t>
            </a:r>
            <a:endParaRPr lang="en-US" sz="3200" dirty="0">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C83DF30-A97A-4733-AC57-436A1B9CF344}"/>
              </a:ext>
            </a:extLst>
          </p:cNvPr>
          <p:cNvSpPr txBox="1"/>
          <p:nvPr/>
        </p:nvSpPr>
        <p:spPr>
          <a:xfrm>
            <a:off x="892098" y="2241396"/>
            <a:ext cx="10415239" cy="3947532"/>
          </a:xfrm>
          <a:prstGeom prst="rect">
            <a:avLst/>
          </a:prstGeom>
        </p:spPr>
        <p:txBody>
          <a:bodyPr vert="horz" lIns="91440" tIns="45720" rIns="91440" bIns="45720" rtlCol="0" anchor="ctr">
            <a:normAutofit/>
          </a:bodyPr>
          <a:lstStyle/>
          <a:p>
            <a:pPr marL="342900" indent="-342900">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2011 – Consecration of Bishop Roald </a:t>
            </a:r>
            <a:r>
              <a:rPr lang="en-US" sz="2400" dirty="0" err="1">
                <a:solidFill>
                  <a:schemeClr val="tx1">
                    <a:lumMod val="75000"/>
                    <a:lumOff val="25000"/>
                  </a:schemeClr>
                </a:solidFill>
                <a:effectLst/>
                <a:latin typeface="Times New Roman" panose="02020603050405020304" pitchFamily="18" charset="0"/>
                <a:cs typeface="Times New Roman" panose="02020603050405020304" pitchFamily="18" charset="0"/>
              </a:rPr>
              <a:t>Flemestad</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for the Nordic Catholic Church</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latin typeface="Times New Roman" panose="02020603050405020304" pitchFamily="18" charset="0"/>
                <a:cs typeface="Times New Roman" panose="02020603050405020304" pitchFamily="18" charset="0"/>
                <a:sym typeface="Symbol" panose="05050102010706020507" pitchFamily="18" charset="2"/>
              </a:rPr>
              <a:t>	</a:t>
            </a:r>
          </a:p>
          <a:p>
            <a:pPr marL="342900" indent="-342900">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The Union of Scranton comes into being</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endPar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marL="342900" indent="-342900">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The First Meeting of the International Catholic Bishops Conference (ICBC) of the Union of Scranton is held</a:t>
            </a:r>
            <a:b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2400" dirty="0">
                <a:solidFill>
                  <a:schemeClr val="tx1">
                    <a:lumMod val="75000"/>
                    <a:lumOff val="25000"/>
                  </a:schemeClr>
                </a:solidFill>
                <a:latin typeface="Times New Roman" panose="02020603050405020304" pitchFamily="18" charset="0"/>
                <a:cs typeface="Times New Roman" panose="02020603050405020304" pitchFamily="18" charset="0"/>
                <a:sym typeface="Symbol" panose="05050102010706020507" pitchFamily="18" charset="2"/>
              </a:rPr>
              <a:t>	</a:t>
            </a:r>
          </a:p>
          <a:p>
            <a:pPr marL="342900" indent="-342900">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Consecration of Bishop Paul </a:t>
            </a:r>
            <a:r>
              <a:rPr lang="en-US" sz="2400" dirty="0" err="1">
                <a:solidFill>
                  <a:schemeClr val="tx1">
                    <a:lumMod val="75000"/>
                    <a:lumOff val="25000"/>
                  </a:schemeClr>
                </a:solidFill>
                <a:effectLst/>
                <a:latin typeface="Times New Roman" panose="02020603050405020304" pitchFamily="18" charset="0"/>
                <a:cs typeface="Times New Roman" panose="02020603050405020304" pitchFamily="18" charset="0"/>
              </a:rPr>
              <a:t>Sobiechowski</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by Rev. Robert M. </a:t>
            </a:r>
            <a:r>
              <a:rPr lang="en-US" sz="2400" dirty="0" err="1">
                <a:solidFill>
                  <a:schemeClr val="tx1">
                    <a:lumMod val="75000"/>
                    <a:lumOff val="25000"/>
                  </a:schemeClr>
                </a:solidFill>
                <a:effectLst/>
                <a:latin typeface="Times New Roman" panose="02020603050405020304" pitchFamily="18" charset="0"/>
                <a:cs typeface="Times New Roman" panose="02020603050405020304" pitchFamily="18" charset="0"/>
              </a:rPr>
              <a:t>Nemkovich</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Jr. </a:t>
            </a:r>
          </a:p>
          <a:p>
            <a:pPr marL="342900" marR="0" lvl="0" indent="-342900">
              <a:spcBef>
                <a:spcPts val="1000"/>
              </a:spcBef>
              <a:buClr>
                <a:schemeClr val="accent1"/>
              </a:buClr>
              <a:buSzPct val="80000"/>
              <a:buFont typeface="Wingdings 3" charset="2"/>
              <a:buChar char=""/>
            </a:pPr>
            <a:endParaRPr lang="en-US" sz="2000" dirty="0">
              <a:solidFill>
                <a:schemeClr val="tx1">
                  <a:lumMod val="75000"/>
                  <a:lumOff val="25000"/>
                </a:schemeClr>
              </a:solidFill>
              <a:effectLst/>
            </a:endParaRPr>
          </a:p>
        </p:txBody>
      </p:sp>
      <p:sp>
        <p:nvSpPr>
          <p:cNvPr id="3" name="Footer Placeholder 2">
            <a:extLst>
              <a:ext uri="{FF2B5EF4-FFF2-40B4-BE49-F238E27FC236}">
                <a16:creationId xmlns:a16="http://schemas.microsoft.com/office/drawing/2014/main" id="{D511A378-9B91-F958-D4DE-B77E002F9DE3}"/>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1876299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1016389" y="698329"/>
            <a:ext cx="10480518" cy="943524"/>
          </a:xfrm>
        </p:spPr>
        <p:txBody>
          <a:bodyPr vert="horz" lIns="91440" tIns="45720" rIns="91440" bIns="45720" rtlCol="0" anchor="ctr">
            <a:normAutofit fontScale="90000"/>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Holy Mother of the Rosary Cathedral – Buffal</a:t>
            </a:r>
            <a:r>
              <a:rPr lang="en-US" sz="3200" dirty="0">
                <a:latin typeface="Times New Roman" panose="02020603050405020304" pitchFamily="18" charset="0"/>
                <a:cs typeface="Times New Roman" panose="02020603050405020304" pitchFamily="18" charset="0"/>
              </a:rPr>
              <a:t>o-Pittsburgh Diocese (1)</a:t>
            </a:r>
            <a:endParaRPr lang="en-US" sz="3200" dirty="0">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C83DF30-A97A-4733-AC57-436A1B9CF344}"/>
              </a:ext>
            </a:extLst>
          </p:cNvPr>
          <p:cNvSpPr txBox="1"/>
          <p:nvPr/>
        </p:nvSpPr>
        <p:spPr>
          <a:xfrm>
            <a:off x="5290077" y="437513"/>
            <a:ext cx="5502614" cy="5954325"/>
          </a:xfrm>
          <a:prstGeom prst="rect">
            <a:avLst/>
          </a:prstGeom>
        </p:spPr>
        <p:txBody>
          <a:bodyPr vert="horz" lIns="91440" tIns="45720" rIns="91440" bIns="45720" rtlCol="0" anchor="ctr">
            <a:normAutofit/>
          </a:bodyPr>
          <a:lstStyle/>
          <a:p>
            <a:pPr marL="342900" marR="0" lvl="0" indent="-342900">
              <a:spcBef>
                <a:spcPts val="1000"/>
              </a:spcBef>
              <a:buClr>
                <a:schemeClr val="accent1"/>
              </a:buClr>
              <a:buSzPct val="80000"/>
              <a:buFont typeface="Wingdings 3" charset="2"/>
              <a:buChar char=""/>
            </a:pPr>
            <a:endParaRPr lang="en-US" sz="2000" dirty="0">
              <a:solidFill>
                <a:schemeClr val="tx1">
                  <a:lumMod val="75000"/>
                  <a:lumOff val="25000"/>
                </a:schemeClr>
              </a:solidFill>
              <a:effectLst/>
            </a:endParaRPr>
          </a:p>
        </p:txBody>
      </p:sp>
      <p:sp>
        <p:nvSpPr>
          <p:cNvPr id="3" name="TextBox 2">
            <a:extLst>
              <a:ext uri="{FF2B5EF4-FFF2-40B4-BE49-F238E27FC236}">
                <a16:creationId xmlns:a16="http://schemas.microsoft.com/office/drawing/2014/main" id="{250E585F-AF0B-4215-9085-1854C8B78ED4}"/>
              </a:ext>
            </a:extLst>
          </p:cNvPr>
          <p:cNvSpPr txBox="1"/>
          <p:nvPr/>
        </p:nvSpPr>
        <p:spPr>
          <a:xfrm>
            <a:off x="963855" y="2320533"/>
            <a:ext cx="10264289" cy="3357137"/>
          </a:xfrm>
          <a:prstGeom prst="rect">
            <a:avLst/>
          </a:prstGeom>
          <a:noFill/>
        </p:spPr>
        <p:txBody>
          <a:bodyPr wrap="square" rtlCol="0">
            <a:spAutoFit/>
          </a:bodyPr>
          <a:lstStyle/>
          <a:p>
            <a:pPr>
              <a:lnSpc>
                <a:spcPct val="150000"/>
              </a:lnSpc>
            </a:pPr>
            <a:r>
              <a:rPr lang="en-US" sz="2400" b="0" i="0" dirty="0">
                <a:effectLst/>
                <a:latin typeface="Times New Roman" panose="02020603050405020304" pitchFamily="18" charset="0"/>
              </a:rPr>
              <a:t>Holy Mother of the Rosary Parish is the Cathedral See of the Buffalo-Pittsburg Diocese of the National Catholic Church Polish community of Buffalo, New York. Many times, through struggle change occurs, which is the case for this once Roman Catholic community. A common thread is woven through the parishes of the Polish Catholic in its infancy, there was a feeling of disenfranchisement within the Roman Church in the United States including the Buffalo Diocese.</a:t>
            </a:r>
            <a:endParaRPr lang="en-US" sz="2400" dirty="0"/>
          </a:p>
        </p:txBody>
      </p:sp>
      <p:sp>
        <p:nvSpPr>
          <p:cNvPr id="5" name="Footer Placeholder 4">
            <a:extLst>
              <a:ext uri="{FF2B5EF4-FFF2-40B4-BE49-F238E27FC236}">
                <a16:creationId xmlns:a16="http://schemas.microsoft.com/office/drawing/2014/main" id="{E1902A3F-4E47-97B8-D427-7B520E2A293A}"/>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41451363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56101" y="466162"/>
            <a:ext cx="10279796" cy="720499"/>
          </a:xfrm>
        </p:spPr>
        <p:txBody>
          <a:bodyPr vert="horz" lIns="91440" tIns="45720" rIns="91440" bIns="45720" rtlCol="0" anchor="ctr">
            <a:normAutofit fontScale="90000"/>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Holy Mother of the Rosary Cathedral – Buffal</a:t>
            </a:r>
            <a:r>
              <a:rPr lang="en-US" sz="3200" dirty="0">
                <a:latin typeface="Times New Roman" panose="02020603050405020304" pitchFamily="18" charset="0"/>
                <a:cs typeface="Times New Roman" panose="02020603050405020304" pitchFamily="18" charset="0"/>
              </a:rPr>
              <a:t>o-Pittsburgh Diocese (2) </a:t>
            </a:r>
            <a:endParaRPr lang="en-US" sz="3200" dirty="0">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C83DF30-A97A-4733-AC57-436A1B9CF344}"/>
              </a:ext>
            </a:extLst>
          </p:cNvPr>
          <p:cNvSpPr txBox="1"/>
          <p:nvPr/>
        </p:nvSpPr>
        <p:spPr>
          <a:xfrm>
            <a:off x="5290077" y="437513"/>
            <a:ext cx="5502614" cy="5954325"/>
          </a:xfrm>
          <a:prstGeom prst="rect">
            <a:avLst/>
          </a:prstGeom>
        </p:spPr>
        <p:txBody>
          <a:bodyPr vert="horz" lIns="91440" tIns="45720" rIns="91440" bIns="45720" rtlCol="0" anchor="ctr">
            <a:normAutofit/>
          </a:bodyPr>
          <a:lstStyle/>
          <a:p>
            <a:pPr marL="342900" marR="0" lvl="0" indent="-342900">
              <a:spcBef>
                <a:spcPts val="1000"/>
              </a:spcBef>
              <a:buClr>
                <a:schemeClr val="accent1"/>
              </a:buClr>
              <a:buSzPct val="80000"/>
              <a:buFont typeface="Wingdings 3" charset="2"/>
              <a:buChar char=""/>
            </a:pPr>
            <a:endParaRPr lang="en-US" sz="2000" dirty="0">
              <a:solidFill>
                <a:schemeClr val="tx1">
                  <a:lumMod val="75000"/>
                  <a:lumOff val="25000"/>
                </a:schemeClr>
              </a:solidFill>
              <a:effectLst/>
            </a:endParaRPr>
          </a:p>
        </p:txBody>
      </p:sp>
      <p:sp>
        <p:nvSpPr>
          <p:cNvPr id="3" name="TextBox 2">
            <a:extLst>
              <a:ext uri="{FF2B5EF4-FFF2-40B4-BE49-F238E27FC236}">
                <a16:creationId xmlns:a16="http://schemas.microsoft.com/office/drawing/2014/main" id="{250E585F-AF0B-4215-9085-1854C8B78ED4}"/>
              </a:ext>
            </a:extLst>
          </p:cNvPr>
          <p:cNvSpPr txBox="1"/>
          <p:nvPr/>
        </p:nvSpPr>
        <p:spPr>
          <a:xfrm>
            <a:off x="781677" y="1148346"/>
            <a:ext cx="10628645" cy="5573129"/>
          </a:xfrm>
          <a:prstGeom prst="rect">
            <a:avLst/>
          </a:prstGeom>
          <a:noFill/>
        </p:spPr>
        <p:txBody>
          <a:bodyPr wrap="square" rtlCol="0">
            <a:spAutoFit/>
          </a:bodyPr>
          <a:lstStyle/>
          <a:p>
            <a:pPr>
              <a:lnSpc>
                <a:spcPct val="150000"/>
              </a:lnSpc>
            </a:pPr>
            <a:r>
              <a:rPr lang="en-US" sz="2400" b="0" i="0" dirty="0">
                <a:effectLst/>
                <a:latin typeface="Times New Roman" panose="02020603050405020304" pitchFamily="18" charset="0"/>
              </a:rPr>
              <a:t>In August,1895 an Independent Catholic parish was established in Buffalo when this group of parishioners from St. Adalbert’s decided to form a separate church just a block away forming an independent church that allowed for member ownership of church property and participation in the governance of the church, characteristics not found in the Roman Church. The Catholic Faith and Practice continued to be faithfully carried out in this new community, providing valid sacraments to its members. Struggles between this Polish Church and the Roman Church continued as disputes arose over church property ownership which was finally settled in the New York Appellate Courts giving ownership back to the Holy Mother of the Rosary Parish.</a:t>
            </a:r>
            <a:endParaRPr lang="en-US" sz="2400" dirty="0"/>
          </a:p>
        </p:txBody>
      </p:sp>
      <p:sp>
        <p:nvSpPr>
          <p:cNvPr id="5" name="Footer Placeholder 4">
            <a:extLst>
              <a:ext uri="{FF2B5EF4-FFF2-40B4-BE49-F238E27FC236}">
                <a16:creationId xmlns:a16="http://schemas.microsoft.com/office/drawing/2014/main" id="{25DEF685-C5BF-6DE0-6919-B630BF09B135}"/>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168519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56102" y="595646"/>
            <a:ext cx="10279796" cy="1277759"/>
          </a:xfrm>
        </p:spPr>
        <p:txBody>
          <a:bodyPr vert="horz" lIns="91440" tIns="45720" rIns="91440" bIns="45720" rtlCol="0" anchor="ctr">
            <a:normAutofit/>
          </a:bodyPr>
          <a:lstStyle/>
          <a:p>
            <a:pPr marL="0" marR="0">
              <a:spcAft>
                <a:spcPts val="0"/>
              </a:spcAft>
            </a:pPr>
            <a:r>
              <a:rPr lang="en-US" sz="2900" dirty="0">
                <a:effectLst/>
                <a:latin typeface="Times New Roman" panose="02020603050405020304" pitchFamily="18" charset="0"/>
                <a:cs typeface="Times New Roman" panose="02020603050405020304" pitchFamily="18" charset="0"/>
              </a:rPr>
              <a:t>Holy Mother of the Rosary Cathedral – Buffal</a:t>
            </a:r>
            <a:r>
              <a:rPr lang="en-US" sz="2900" dirty="0">
                <a:latin typeface="Times New Roman" panose="02020603050405020304" pitchFamily="18" charset="0"/>
                <a:cs typeface="Times New Roman" panose="02020603050405020304" pitchFamily="18" charset="0"/>
              </a:rPr>
              <a:t>o-Pittsburgh Diocese (3) </a:t>
            </a:r>
            <a:endParaRPr lang="en-US" sz="2900" dirty="0">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50E585F-AF0B-4215-9085-1854C8B78ED4}"/>
              </a:ext>
            </a:extLst>
          </p:cNvPr>
          <p:cNvSpPr txBox="1"/>
          <p:nvPr/>
        </p:nvSpPr>
        <p:spPr>
          <a:xfrm>
            <a:off x="468352" y="2148458"/>
            <a:ext cx="10883589" cy="3416320"/>
          </a:xfrm>
          <a:prstGeom prst="rect">
            <a:avLst/>
          </a:prstGeom>
          <a:noFill/>
        </p:spPr>
        <p:txBody>
          <a:bodyPr wrap="square" rtlCol="0">
            <a:spAutoFit/>
          </a:bodyPr>
          <a:lstStyle/>
          <a:p>
            <a:pPr algn="ctr"/>
            <a:r>
              <a:rPr lang="en-US" sz="2400" b="0" i="0" dirty="0">
                <a:effectLst/>
                <a:latin typeface="Times New Roman" panose="02020603050405020304" pitchFamily="18" charset="0"/>
              </a:rPr>
              <a:t>In 1914 the congregation aligned itself with the Scranton, PA-based Polish National Catholic Church. The following year August 1, 1915 the first Mass was celebrated as a PNCC church with between 6,000 and 8,000 parishioners and friends in attendance, filling the church and the surrounding land on Sobieski Street.</a:t>
            </a:r>
          </a:p>
          <a:p>
            <a:pPr algn="ctr"/>
            <a:endParaRPr lang="en-US" sz="2400" b="0" i="0" dirty="0">
              <a:effectLst/>
              <a:latin typeface="Times New Roman" panose="02020603050405020304" pitchFamily="18" charset="0"/>
            </a:endParaRPr>
          </a:p>
          <a:p>
            <a:pPr algn="ctr"/>
            <a:r>
              <a:rPr lang="en-US" sz="2400" b="0" i="0" dirty="0">
                <a:effectLst/>
                <a:latin typeface="Times New Roman" panose="02020603050405020304" pitchFamily="18" charset="0"/>
              </a:rPr>
              <a:t>The Parish has since survived fires, rebuilding and the influx of many new members and immigrants that struggled for a new life steeped in the Catholic Faith. With the problems of a changing neighborhood, the parish reluctantly considered moving from the old eastside of Buffalo to its suburbs.</a:t>
            </a:r>
          </a:p>
        </p:txBody>
      </p:sp>
      <p:sp>
        <p:nvSpPr>
          <p:cNvPr id="4" name="Footer Placeholder 3">
            <a:extLst>
              <a:ext uri="{FF2B5EF4-FFF2-40B4-BE49-F238E27FC236}">
                <a16:creationId xmlns:a16="http://schemas.microsoft.com/office/drawing/2014/main" id="{D7DE6B9E-3D05-16FD-E04E-EF1CAF681712}"/>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3949819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7" y="773764"/>
            <a:ext cx="10224040" cy="1043885"/>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Anglican Bishop in the United States: Bishop Seabury</a:t>
            </a:r>
          </a:p>
        </p:txBody>
      </p:sp>
      <p:sp>
        <p:nvSpPr>
          <p:cNvPr id="3" name="TextBox 2">
            <a:extLst>
              <a:ext uri="{FF2B5EF4-FFF2-40B4-BE49-F238E27FC236}">
                <a16:creationId xmlns:a16="http://schemas.microsoft.com/office/drawing/2014/main" id="{167B406D-8341-4A49-8D3A-AE8F605920B5}"/>
              </a:ext>
            </a:extLst>
          </p:cNvPr>
          <p:cNvSpPr txBox="1"/>
          <p:nvPr/>
        </p:nvSpPr>
        <p:spPr>
          <a:xfrm>
            <a:off x="1072146" y="2007220"/>
            <a:ext cx="10224040" cy="3481370"/>
          </a:xfrm>
          <a:prstGeom prst="rect">
            <a:avLst/>
          </a:prstGeom>
        </p:spPr>
        <p:txBody>
          <a:bodyPr vert="horz" lIns="91440" tIns="45720" rIns="91440" bIns="45720" rtlCol="0" anchor="ctr">
            <a:normAutofit/>
          </a:bodyPr>
          <a:lstStyle/>
          <a:p>
            <a:pPr marR="0" lvl="0">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During the same time period the Anglican Bishop Samuel Seabury was consecrated on 14 November 1784 in Scotland. If Seabury was consecrated in England, he would have had to make an oath to the English Archbishop. Soon after this, the Episcopal Church of the United States was organized, separating more thoroughly from the Anglican church of England.  </a:t>
            </a:r>
          </a:p>
          <a:p>
            <a:pPr>
              <a:lnSpc>
                <a:spcPct val="150000"/>
              </a:lnSpc>
              <a:spcBef>
                <a:spcPts val="1000"/>
              </a:spcBef>
              <a:buClr>
                <a:schemeClr val="accent1"/>
              </a:buClr>
              <a:buSzPct val="80000"/>
              <a:buFont typeface="Wingdings 3" charset="2"/>
              <a:buChar char=""/>
            </a:pPr>
            <a:endParaRPr lang="en-US" sz="2000"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6A340188-DA42-7DCF-A8B1-06A0A52EC952}"/>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42543487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7" y="428076"/>
            <a:ext cx="10469367" cy="1501085"/>
          </a:xfrm>
        </p:spPr>
        <p:txBody>
          <a:bodyPr vert="horz" lIns="91440" tIns="45720" rIns="91440" bIns="45720" rtlCol="0" anchor="ctr">
            <a:normAutofit/>
          </a:bodyPr>
          <a:lstStyle/>
          <a:p>
            <a:pPr marL="0" marR="0">
              <a:spcAft>
                <a:spcPts val="0"/>
              </a:spcAft>
            </a:pPr>
            <a:r>
              <a:rPr lang="en-US" sz="2900" dirty="0">
                <a:effectLst/>
                <a:latin typeface="Times New Roman" panose="02020603050405020304" pitchFamily="18" charset="0"/>
                <a:cs typeface="Times New Roman" panose="02020603050405020304" pitchFamily="18" charset="0"/>
              </a:rPr>
              <a:t>Holy Mother of the Rosary Cathedral – Buffal</a:t>
            </a:r>
            <a:r>
              <a:rPr lang="en-US" sz="2900" dirty="0">
                <a:latin typeface="Times New Roman" panose="02020603050405020304" pitchFamily="18" charset="0"/>
                <a:cs typeface="Times New Roman" panose="02020603050405020304" pitchFamily="18" charset="0"/>
              </a:rPr>
              <a:t>o-Pittsburgh Diocese (4) </a:t>
            </a:r>
            <a:endParaRPr lang="en-US" sz="2900" dirty="0">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50E585F-AF0B-4215-9085-1854C8B78ED4}"/>
              </a:ext>
            </a:extLst>
          </p:cNvPr>
          <p:cNvSpPr txBox="1"/>
          <p:nvPr/>
        </p:nvSpPr>
        <p:spPr>
          <a:xfrm>
            <a:off x="994087" y="2057730"/>
            <a:ext cx="10129526" cy="3416320"/>
          </a:xfrm>
          <a:prstGeom prst="rect">
            <a:avLst/>
          </a:prstGeom>
          <a:noFill/>
        </p:spPr>
        <p:txBody>
          <a:bodyPr wrap="square" rtlCol="0">
            <a:spAutoFit/>
          </a:bodyPr>
          <a:lstStyle/>
          <a:p>
            <a:pPr algn="ctr"/>
            <a:r>
              <a:rPr lang="en-US" sz="2400" b="0" i="0" dirty="0">
                <a:effectLst/>
                <a:latin typeface="Times New Roman" panose="02020603050405020304" pitchFamily="18" charset="0"/>
              </a:rPr>
              <a:t>The multi-</a:t>
            </a:r>
            <a:r>
              <a:rPr lang="en-US" sz="2400" b="0" i="0" dirty="0" err="1">
                <a:effectLst/>
                <a:latin typeface="Times New Roman" panose="02020603050405020304" pitchFamily="18" charset="0"/>
              </a:rPr>
              <a:t>milliondollar</a:t>
            </a:r>
            <a:r>
              <a:rPr lang="en-US" sz="2400" b="0" i="0" dirty="0">
                <a:effectLst/>
                <a:latin typeface="Times New Roman" panose="02020603050405020304" pitchFamily="18" charset="0"/>
              </a:rPr>
              <a:t> complex, located on Broadway near Schwartz Road in Lancaster, NY was opened in 1995 in time to celebrate the 100th anniversary of the founding of the parish. Some of the old cathedral’s artifacts were removed and placed in the new complex including the beautiful stained-glass windows of the saints, the magnificent pipe organ, some altar appointments and the original cornerstone.</a:t>
            </a:r>
          </a:p>
          <a:p>
            <a:pPr algn="ctr"/>
            <a:endParaRPr lang="en-US" sz="2400" dirty="0">
              <a:latin typeface="Times New Roman" panose="02020603050405020304" pitchFamily="18" charset="0"/>
            </a:endParaRPr>
          </a:p>
          <a:p>
            <a:pPr algn="ctr"/>
            <a:r>
              <a:rPr lang="en-US" sz="2400" b="0" i="0" dirty="0">
                <a:effectLst/>
                <a:latin typeface="Times New Roman" panose="02020603050405020304" pitchFamily="18" charset="0"/>
              </a:rPr>
              <a:t> The six original Cathedral bells were recently installed in a beautiful bell tower and an office and rectory were added in 2012.</a:t>
            </a:r>
          </a:p>
        </p:txBody>
      </p:sp>
      <p:sp>
        <p:nvSpPr>
          <p:cNvPr id="4" name="Footer Placeholder 3">
            <a:extLst>
              <a:ext uri="{FF2B5EF4-FFF2-40B4-BE49-F238E27FC236}">
                <a16:creationId xmlns:a16="http://schemas.microsoft.com/office/drawing/2014/main" id="{2893EADB-966A-E88D-04BD-6A85D99A7C2A}"/>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26697514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5130" y="550741"/>
            <a:ext cx="10201737" cy="1255758"/>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Holy Mother of the Rosary Cathedral – Buffal</a:t>
            </a:r>
            <a:r>
              <a:rPr lang="en-US" sz="3200" dirty="0">
                <a:latin typeface="Times New Roman" panose="02020603050405020304" pitchFamily="18" charset="0"/>
                <a:cs typeface="Times New Roman" panose="02020603050405020304" pitchFamily="18" charset="0"/>
              </a:rPr>
              <a:t>o-Pittsburgh Diocese  </a:t>
            </a:r>
            <a:endParaRPr lang="en-US" sz="3200" dirty="0">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50E585F-AF0B-4215-9085-1854C8B78ED4}"/>
              </a:ext>
            </a:extLst>
          </p:cNvPr>
          <p:cNvSpPr txBox="1"/>
          <p:nvPr/>
        </p:nvSpPr>
        <p:spPr>
          <a:xfrm>
            <a:off x="1050092" y="2050799"/>
            <a:ext cx="9930433" cy="3108543"/>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Holy Mother of the Rosary Cathedral - Lancaster NY </a:t>
            </a:r>
          </a:p>
          <a:p>
            <a:pPr algn="ctr"/>
            <a:r>
              <a:rPr lang="en-US" sz="2400" dirty="0">
                <a:latin typeface="Times New Roman" panose="02020603050405020304" pitchFamily="18" charset="0"/>
                <a:cs typeface="Times New Roman" panose="02020603050405020304" pitchFamily="18" charset="0"/>
              </a:rPr>
              <a:t>website</a:t>
            </a:r>
          </a:p>
          <a:p>
            <a:pPr algn="ctr"/>
            <a:endParaRPr lang="en-US" sz="2000" dirty="0">
              <a:latin typeface="Times New Roman" panose="02020603050405020304" pitchFamily="18" charset="0"/>
            </a:endParaRPr>
          </a:p>
          <a:p>
            <a:pPr algn="ctr"/>
            <a:r>
              <a:rPr lang="en-US" sz="2000" b="0" i="0" dirty="0">
                <a:solidFill>
                  <a:schemeClr val="accent5">
                    <a:lumMod val="75000"/>
                  </a:schemeClr>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http://holymotheroftherosary.org/</a:t>
            </a:r>
            <a:endParaRPr lang="en-US" sz="2000" b="0" i="0" dirty="0">
              <a:solidFill>
                <a:schemeClr val="accent5">
                  <a:lumMod val="75000"/>
                </a:schemeClr>
              </a:solidFill>
              <a:effectLst/>
              <a:latin typeface="Times New Roman" panose="02020603050405020304" pitchFamily="18" charset="0"/>
            </a:endParaRPr>
          </a:p>
          <a:p>
            <a:pPr algn="ctr"/>
            <a:endParaRPr lang="en-US" sz="2000" dirty="0">
              <a:latin typeface="Times New Roman" panose="02020603050405020304" pitchFamily="18" charset="0"/>
            </a:endParaRPr>
          </a:p>
          <a:p>
            <a:pPr algn="ctr"/>
            <a:r>
              <a:rPr lang="en-US" sz="2400" b="0" i="0" dirty="0">
                <a:effectLst/>
                <a:latin typeface="Times New Roman" panose="02020603050405020304" pitchFamily="18" charset="0"/>
              </a:rPr>
              <a:t>Buffal</a:t>
            </a:r>
            <a:r>
              <a:rPr lang="en-US" sz="2400" dirty="0">
                <a:latin typeface="Times New Roman" panose="02020603050405020304" pitchFamily="18" charset="0"/>
              </a:rPr>
              <a:t>o-Pittsburgh Diocese</a:t>
            </a:r>
          </a:p>
          <a:p>
            <a:pPr algn="ctr"/>
            <a:r>
              <a:rPr lang="en-US" sz="2400" dirty="0">
                <a:latin typeface="Times New Roman" panose="02020603050405020304" pitchFamily="18" charset="0"/>
              </a:rPr>
              <a:t>website</a:t>
            </a:r>
          </a:p>
          <a:p>
            <a:pPr algn="ctr"/>
            <a:endParaRPr lang="en-US" sz="2000" b="0" i="0" dirty="0">
              <a:effectLst/>
              <a:latin typeface="Times New Roman" panose="02020603050405020304" pitchFamily="18" charset="0"/>
            </a:endParaRPr>
          </a:p>
          <a:p>
            <a:pPr algn="ctr"/>
            <a:r>
              <a:rPr lang="en-US" sz="2000" u="sng" dirty="0">
                <a:solidFill>
                  <a:schemeClr val="accent5">
                    <a:lumMod val="75000"/>
                  </a:schemeClr>
                </a:solidFill>
                <a:latin typeface="Times New Roman" panose="02020603050405020304" pitchFamily="18" charset="0"/>
                <a:cs typeface="Times New Roman" panose="02020603050405020304" pitchFamily="18" charset="0"/>
              </a:rPr>
              <a:t>https://</a:t>
            </a:r>
            <a:r>
              <a:rPr lang="en-US" sz="2000" u="sng" dirty="0">
                <a:solidFill>
                  <a:schemeClr val="accent5">
                    <a:lumMod val="75000"/>
                  </a:schemeClr>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buffalopittsburghdiocese</a:t>
            </a:r>
            <a:r>
              <a:rPr lang="en-US" sz="2000" u="sng" dirty="0">
                <a:solidFill>
                  <a:schemeClr val="accent5">
                    <a:lumMod val="75000"/>
                  </a:schemeClr>
                </a:solidFill>
                <a:latin typeface="Times New Roman" panose="02020603050405020304" pitchFamily="18" charset="0"/>
                <a:cs typeface="Times New Roman" panose="02020603050405020304" pitchFamily="18" charset="0"/>
              </a:rPr>
              <a:t>.org</a:t>
            </a:r>
            <a:endParaRPr lang="en-US" sz="2000" b="0" i="0" u="sng" dirty="0">
              <a:solidFill>
                <a:schemeClr val="accent5">
                  <a:lumMod val="75000"/>
                </a:schemeClr>
              </a:solidFill>
              <a:effectLst/>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715265D1-5B42-244A-1CA7-0DAEDD6241CD}"/>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1658604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1154954" y="973668"/>
            <a:ext cx="8761413" cy="706964"/>
          </a:xfrm>
        </p:spPr>
        <p:txBody>
          <a:bodyPr vert="horz" lIns="91440" tIns="45720" rIns="91440" bIns="45720" rtlCol="0" anchor="ctr">
            <a:normAutofit/>
          </a:bodyPr>
          <a:lstStyle/>
          <a:p>
            <a:pPr marL="0" marR="0">
              <a:spcAft>
                <a:spcPts val="0"/>
              </a:spcAft>
            </a:pPr>
            <a:r>
              <a:rPr lang="en-US" sz="3600" b="0" i="0" kern="1200" dirty="0">
                <a:effectLst/>
                <a:latin typeface="Times New Roman" panose="02020603050405020304" pitchFamily="18" charset="0"/>
                <a:cs typeface="Times New Roman" panose="02020603050405020304" pitchFamily="18" charset="0"/>
              </a:rPr>
              <a:t>First RCC Bishop in the United States: </a:t>
            </a:r>
          </a:p>
        </p:txBody>
      </p:sp>
      <p:sp>
        <p:nvSpPr>
          <p:cNvPr id="5" name="TextBox 4">
            <a:extLst>
              <a:ext uri="{FF2B5EF4-FFF2-40B4-BE49-F238E27FC236}">
                <a16:creationId xmlns:a16="http://schemas.microsoft.com/office/drawing/2014/main" id="{54C29C96-BA48-4A08-9B29-F65197B90324}"/>
              </a:ext>
            </a:extLst>
          </p:cNvPr>
          <p:cNvSpPr txBox="1"/>
          <p:nvPr/>
        </p:nvSpPr>
        <p:spPr>
          <a:xfrm>
            <a:off x="1154954" y="2310341"/>
            <a:ext cx="6397313" cy="3416300"/>
          </a:xfrm>
          <a:prstGeom prst="rect">
            <a:avLst/>
          </a:prstGeom>
        </p:spPr>
        <p:txBody>
          <a:bodyPr vert="horz" lIns="91440" tIns="45720" rIns="91440" bIns="45720" rtlCol="0" anchor="ctr">
            <a:normAutofit/>
          </a:bodyPr>
          <a:lstStyle/>
          <a:p>
            <a:pPr>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Bishop Carroll was invested in the parish of </a:t>
            </a:r>
            <a:r>
              <a:rPr lang="en-US" sz="240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St. Thomas Manor</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in </a:t>
            </a:r>
            <a:r>
              <a:rPr lang="en-US" sz="240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Charles County, Maryland</a:t>
            </a: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 When he returned to Baltimore, he took his chair in the Church of St. Peter, which would serve as his pro-cathedral</a:t>
            </a:r>
          </a:p>
        </p:txBody>
      </p:sp>
      <p:pic>
        <p:nvPicPr>
          <p:cNvPr id="3" name="Picture 2">
            <a:extLst>
              <a:ext uri="{FF2B5EF4-FFF2-40B4-BE49-F238E27FC236}">
                <a16:creationId xmlns:a16="http://schemas.microsoft.com/office/drawing/2014/main" id="{D9900B2A-6BBA-480B-8F62-2CB76396B5FD}"/>
              </a:ext>
            </a:extLst>
          </p:cNvPr>
          <p:cNvPicPr>
            <a:picLocks noChangeAspect="1"/>
          </p:cNvPicPr>
          <p:nvPr/>
        </p:nvPicPr>
        <p:blipFill>
          <a:blip r:embed="rId2"/>
          <a:stretch>
            <a:fillRect/>
          </a:stretch>
        </p:blipFill>
        <p:spPr>
          <a:xfrm>
            <a:off x="8247466" y="2382824"/>
            <a:ext cx="2626258" cy="3067163"/>
          </a:xfrm>
          <a:prstGeom prst="roundRect">
            <a:avLst>
              <a:gd name="adj" fmla="val 1858"/>
            </a:avLst>
          </a:prstGeom>
          <a:effectLst>
            <a:outerShdw blurRad="50800" dist="50800" dir="5400000" algn="tl" rotWithShape="0">
              <a:srgbClr val="000000">
                <a:alpha val="43000"/>
              </a:srgbClr>
            </a:outerShdw>
          </a:effectLst>
        </p:spPr>
      </p:pic>
      <p:sp>
        <p:nvSpPr>
          <p:cNvPr id="4" name="Footer Placeholder 3">
            <a:extLst>
              <a:ext uri="{FF2B5EF4-FFF2-40B4-BE49-F238E27FC236}">
                <a16:creationId xmlns:a16="http://schemas.microsoft.com/office/drawing/2014/main" id="{204C0CCF-A4AE-375A-561D-D3D8E2173887}"/>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254839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6" y="1130603"/>
            <a:ext cx="10290947" cy="898919"/>
          </a:xfrm>
        </p:spPr>
        <p:txBody>
          <a:bodyPr vert="horz" lIns="91440" tIns="45720" rIns="91440" bIns="45720" rtlCol="0" anchor="ctr">
            <a:normAutofit/>
          </a:bodyPr>
          <a:lstStyle/>
          <a:p>
            <a:pPr marL="0" marR="0">
              <a:spcAft>
                <a:spcPts val="0"/>
              </a:spcAft>
            </a:pPr>
            <a:r>
              <a:rPr lang="en-US" sz="3200" dirty="0">
                <a:latin typeface="Times New Roman" panose="02020603050405020304" pitchFamily="18" charset="0"/>
                <a:cs typeface="Times New Roman" panose="02020603050405020304" pitchFamily="18" charset="0"/>
              </a:rPr>
              <a:t>I</a:t>
            </a:r>
            <a:r>
              <a:rPr lang="en-US" sz="3200" dirty="0">
                <a:effectLst/>
                <a:latin typeface="Times New Roman" panose="02020603050405020304" pitchFamily="18" charset="0"/>
                <a:cs typeface="Times New Roman" panose="02020603050405020304" pitchFamily="18" charset="0"/>
              </a:rPr>
              <a:t>mmigration</a:t>
            </a:r>
          </a:p>
        </p:txBody>
      </p:sp>
      <p:sp>
        <p:nvSpPr>
          <p:cNvPr id="5" name="TextBox 4">
            <a:extLst>
              <a:ext uri="{FF2B5EF4-FFF2-40B4-BE49-F238E27FC236}">
                <a16:creationId xmlns:a16="http://schemas.microsoft.com/office/drawing/2014/main" id="{54C29C96-BA48-4A08-9B29-F65197B90324}"/>
              </a:ext>
            </a:extLst>
          </p:cNvPr>
          <p:cNvSpPr txBox="1"/>
          <p:nvPr/>
        </p:nvSpPr>
        <p:spPr>
          <a:xfrm>
            <a:off x="994086" y="2352907"/>
            <a:ext cx="10290947" cy="3374491"/>
          </a:xfrm>
          <a:prstGeom prst="rect">
            <a:avLst/>
          </a:prstGeom>
        </p:spPr>
        <p:txBody>
          <a:bodyPr vert="horz" lIns="91440" tIns="45720" rIns="91440" bIns="45720" rtlCol="0" anchor="ctr">
            <a:normAutofit/>
          </a:bodyPr>
          <a:lstStyle/>
          <a:p>
            <a:pPr marR="0" lvl="0">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By 1890 there were 6.25 million Roman Catholics and by 1900 there were 15,600 Roman Catholic Priests of which 705 were Polish.</a:t>
            </a:r>
          </a:p>
          <a:p>
            <a:pPr marR="0" lvl="0">
              <a:spcBef>
                <a:spcPts val="1000"/>
              </a:spcBef>
              <a:buClr>
                <a:schemeClr val="accent1"/>
              </a:buClr>
              <a:buSzPct val="80000"/>
              <a:buFont typeface="Wingdings 3" charset="2"/>
              <a:buChar char=""/>
            </a:pPr>
            <a:endPar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marR="0" lvl="0">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Upheaval in Europe and growth in many US industries opened the door for immigrants to enter the country and work in industries such as coal mines, steel plants, glass making and other manufacturing.</a:t>
            </a:r>
          </a:p>
        </p:txBody>
      </p:sp>
      <p:sp>
        <p:nvSpPr>
          <p:cNvPr id="3" name="Footer Placeholder 2">
            <a:extLst>
              <a:ext uri="{FF2B5EF4-FFF2-40B4-BE49-F238E27FC236}">
                <a16:creationId xmlns:a16="http://schemas.microsoft.com/office/drawing/2014/main" id="{B6B0A796-9F8F-1202-3120-DA6A4D220F0D}"/>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728104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6" y="903249"/>
            <a:ext cx="10034469" cy="1059367"/>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Polish Immigration</a:t>
            </a:r>
          </a:p>
        </p:txBody>
      </p:sp>
      <p:sp>
        <p:nvSpPr>
          <p:cNvPr id="3" name="TextBox 2">
            <a:extLst>
              <a:ext uri="{FF2B5EF4-FFF2-40B4-BE49-F238E27FC236}">
                <a16:creationId xmlns:a16="http://schemas.microsoft.com/office/drawing/2014/main" id="{1F44E882-3CF6-4FAD-9023-36BF454F3797}"/>
              </a:ext>
            </a:extLst>
          </p:cNvPr>
          <p:cNvSpPr txBox="1"/>
          <p:nvPr/>
        </p:nvSpPr>
        <p:spPr>
          <a:xfrm>
            <a:off x="994086" y="1962616"/>
            <a:ext cx="10203828" cy="3178099"/>
          </a:xfrm>
          <a:prstGeom prst="rect">
            <a:avLst/>
          </a:prstGeom>
        </p:spPr>
        <p:txBody>
          <a:bodyPr vert="horz" lIns="91440" tIns="45720" rIns="91440" bIns="45720" rtlCol="0" anchor="ctr">
            <a:normAutofit/>
          </a:bodyPr>
          <a:lstStyle/>
          <a:p>
            <a:pPr>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Coal Mines opened immigration from countries such as Poland. (results of mining; respiratory illnesses and arthritis). In Europe Poland was broken up between Austria, Hungary and Prussia and did not exist as a country at this time. Once in the US it gave Poles the opportunity to pursue their culture</a:t>
            </a:r>
            <a:endParaRPr lang="en-US" sz="2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19586A74-7B1D-DEAA-CC51-36B43C9A9082}"/>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2201010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7" y="880946"/>
            <a:ext cx="10235191" cy="943524"/>
          </a:xfrm>
        </p:spPr>
        <p:txBody>
          <a:bodyPr vert="horz" lIns="91440" tIns="45720" rIns="91440" bIns="45720" rtlCol="0" anchor="ctr">
            <a:normAutofit/>
          </a:bodyPr>
          <a:lstStyle/>
          <a:p>
            <a:pPr marL="0" marR="0">
              <a:spcAft>
                <a:spcPts val="0"/>
              </a:spcAft>
            </a:pPr>
            <a:r>
              <a:rPr lang="en-US" sz="3200" dirty="0">
                <a:effectLst/>
                <a:latin typeface="Times New Roman" panose="02020603050405020304" pitchFamily="18" charset="0"/>
                <a:cs typeface="Times New Roman" panose="02020603050405020304" pitchFamily="18" charset="0"/>
              </a:rPr>
              <a:t>Poles in the US</a:t>
            </a:r>
          </a:p>
        </p:txBody>
      </p:sp>
      <p:sp>
        <p:nvSpPr>
          <p:cNvPr id="5" name="TextBox 4">
            <a:extLst>
              <a:ext uri="{FF2B5EF4-FFF2-40B4-BE49-F238E27FC236}">
                <a16:creationId xmlns:a16="http://schemas.microsoft.com/office/drawing/2014/main" id="{54C29C96-BA48-4A08-9B29-F65197B90324}"/>
              </a:ext>
            </a:extLst>
          </p:cNvPr>
          <p:cNvSpPr txBox="1"/>
          <p:nvPr/>
        </p:nvSpPr>
        <p:spPr>
          <a:xfrm>
            <a:off x="994087" y="2074127"/>
            <a:ext cx="10079074" cy="3902927"/>
          </a:xfrm>
          <a:prstGeom prst="rect">
            <a:avLst/>
          </a:prstGeom>
        </p:spPr>
        <p:txBody>
          <a:bodyPr vert="horz" lIns="91440" tIns="45720" rIns="91440" bIns="45720" rtlCol="0" anchor="ctr">
            <a:normAutofit/>
          </a:bodyPr>
          <a:lstStyle/>
          <a:p>
            <a:pPr>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Ethnic groups in the church; the Irish had advantages, having the same language, and similar customs as those generally practiced in many regions of the new nation. Those groups that did not speak English grouped together in ghettos where they formed social clubs and churches. These institutions served as translating stations where employment could be found. If a person knew Polish and English usually a leadership position could be found. </a:t>
            </a:r>
          </a:p>
          <a:p>
            <a:pPr>
              <a:spcBef>
                <a:spcPts val="1000"/>
              </a:spcBef>
              <a:buClr>
                <a:schemeClr val="accent1"/>
              </a:buClr>
              <a:buSzPct val="80000"/>
              <a:buFont typeface="Wingdings 3" charset="2"/>
              <a:buChar char=""/>
            </a:pPr>
            <a:endParaRPr lang="en-US" sz="2000" dirty="0">
              <a:solidFill>
                <a:schemeClr val="tx1">
                  <a:lumMod val="75000"/>
                  <a:lumOff val="25000"/>
                </a:schemeClr>
              </a:solidFill>
              <a:effectLst/>
            </a:endParaRPr>
          </a:p>
        </p:txBody>
      </p:sp>
      <p:sp>
        <p:nvSpPr>
          <p:cNvPr id="3" name="Footer Placeholder 2">
            <a:extLst>
              <a:ext uri="{FF2B5EF4-FFF2-40B4-BE49-F238E27FC236}">
                <a16:creationId xmlns:a16="http://schemas.microsoft.com/office/drawing/2014/main" id="{CB77CC6D-30B2-D5F4-5DC0-B2B71DA4F30D}"/>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151686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B01-ECB2-4822-BC72-C2F82E0CA7F6}"/>
              </a:ext>
            </a:extLst>
          </p:cNvPr>
          <p:cNvSpPr>
            <a:spLocks noGrp="1"/>
          </p:cNvSpPr>
          <p:nvPr>
            <p:ph type="ctrTitle"/>
          </p:nvPr>
        </p:nvSpPr>
        <p:spPr>
          <a:xfrm>
            <a:off x="994086" y="751461"/>
            <a:ext cx="10067923" cy="921221"/>
          </a:xfrm>
        </p:spPr>
        <p:txBody>
          <a:bodyPr vert="horz" lIns="91440" tIns="45720" rIns="91440" bIns="45720" rtlCol="0" anchor="ctr">
            <a:normAutofit/>
          </a:bodyPr>
          <a:lstStyle/>
          <a:p>
            <a:pPr marL="0" marR="0">
              <a:spcAft>
                <a:spcPts val="0"/>
              </a:spcAft>
            </a:pPr>
            <a:r>
              <a:rPr lang="en-US" sz="3200" dirty="0">
                <a:latin typeface="Times New Roman" panose="02020603050405020304" pitchFamily="18" charset="0"/>
                <a:cs typeface="Times New Roman" panose="02020603050405020304" pitchFamily="18" charset="0"/>
              </a:rPr>
              <a:t>Polish Understanding Role of Church</a:t>
            </a:r>
            <a:endParaRPr lang="en-US" sz="3200" dirty="0">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1578283-C69B-4755-928C-AD82E56557BA}"/>
              </a:ext>
            </a:extLst>
          </p:cNvPr>
          <p:cNvSpPr txBox="1"/>
          <p:nvPr/>
        </p:nvSpPr>
        <p:spPr>
          <a:xfrm>
            <a:off x="1103970" y="1672682"/>
            <a:ext cx="10067923" cy="3245006"/>
          </a:xfrm>
          <a:prstGeom prst="rect">
            <a:avLst/>
          </a:prstGeom>
        </p:spPr>
        <p:txBody>
          <a:bodyPr vert="horz" lIns="91440" tIns="45720" rIns="91440" bIns="45720" rtlCol="0" anchor="ctr">
            <a:normAutofit/>
          </a:bodyPr>
          <a:lstStyle/>
          <a:p>
            <a:pPr>
              <a:lnSpc>
                <a:spcPct val="150000"/>
              </a:lnSpc>
              <a:spcBef>
                <a:spcPts val="1000"/>
              </a:spcBef>
              <a:buClr>
                <a:schemeClr val="accent1"/>
              </a:buClr>
              <a:buSzPct val="80000"/>
              <a:buFont typeface="Wingdings 3" charset="2"/>
              <a:buChar char=""/>
            </a:pPr>
            <a:r>
              <a:rPr lang="en-US" sz="2400" dirty="0">
                <a:solidFill>
                  <a:schemeClr val="tx1">
                    <a:lumMod val="75000"/>
                    <a:lumOff val="25000"/>
                  </a:schemeClr>
                </a:solidFill>
                <a:effectLst/>
                <a:latin typeface="Times New Roman" panose="02020603050405020304" pitchFamily="18" charset="0"/>
                <a:cs typeface="Times New Roman" panose="02020603050405020304" pitchFamily="18" charset="0"/>
              </a:rPr>
              <a:t>In Europe, the church was the center of a family’s life while in the US the mass was in Latin. If you did not speak the language, you could not go to confession or understand the sermon or have access to many employment opportunities</a:t>
            </a:r>
            <a:endParaRPr lang="en-US" sz="2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F4AC50EE-06DA-C451-2846-7B0B704B55BA}"/>
              </a:ext>
            </a:extLst>
          </p:cNvPr>
          <p:cNvSpPr>
            <a:spLocks noGrp="1"/>
          </p:cNvSpPr>
          <p:nvPr>
            <p:ph type="ftr" sz="quarter" idx="11"/>
          </p:nvPr>
        </p:nvSpPr>
        <p:spPr/>
        <p:txBody>
          <a:bodyPr/>
          <a:lstStyle/>
          <a:p>
            <a:r>
              <a:rPr lang="en-US"/>
              <a:t>From the notes of  Most Very Rev. John F. Swantek  edited by Rev. Dr. D.L. Seekins</a:t>
            </a:r>
            <a:endParaRPr lang="en-US" dirty="0"/>
          </a:p>
        </p:txBody>
      </p:sp>
    </p:spTree>
    <p:extLst>
      <p:ext uri="{BB962C8B-B14F-4D97-AF65-F5344CB8AC3E}">
        <p14:creationId xmlns:p14="http://schemas.microsoft.com/office/powerpoint/2010/main" val="2827292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659</TotalTime>
  <Words>4522</Words>
  <Application>Microsoft Office PowerPoint</Application>
  <PresentationFormat>Widescreen</PresentationFormat>
  <Paragraphs>181</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Calibri Light</vt:lpstr>
      <vt:lpstr>Times New Roman</vt:lpstr>
      <vt:lpstr>Wingdings 3</vt:lpstr>
      <vt:lpstr>Office Theme</vt:lpstr>
      <vt:lpstr>Polish Immigration to the  United States and  Formation of the PNCC</vt:lpstr>
      <vt:lpstr>The History of Catholicism in the United States</vt:lpstr>
      <vt:lpstr>First RC Bishop in the United States: Bishop Carroll</vt:lpstr>
      <vt:lpstr>Anglican Bishop in the United States: Bishop Seabury</vt:lpstr>
      <vt:lpstr>First RCC Bishop in the United States: </vt:lpstr>
      <vt:lpstr>Immigration</vt:lpstr>
      <vt:lpstr>Polish Immigration</vt:lpstr>
      <vt:lpstr>Poles in the US</vt:lpstr>
      <vt:lpstr>Polish Understanding Role of Church</vt:lpstr>
      <vt:lpstr>American Catholic Church</vt:lpstr>
      <vt:lpstr>The Beginning of the Polish National Catholic Church</vt:lpstr>
      <vt:lpstr>The Beginning of the Polish National Catholic Church Fr. Hodur</vt:lpstr>
      <vt:lpstr>The Beginning of the Polish National Catholic Church  St Stanislaus</vt:lpstr>
      <vt:lpstr>The Beginning of the Polish National Catholic Church – church program</vt:lpstr>
      <vt:lpstr>The Beginning of the Polish National Catholic Church - excommunication</vt:lpstr>
      <vt:lpstr>The Beginning of the Polish National Catholic Church</vt:lpstr>
      <vt:lpstr>History of the PNCC since its Founding Polish Union of America (PNU)</vt:lpstr>
      <vt:lpstr>History of the PNCC since its Founding – Confession of Faith</vt:lpstr>
      <vt:lpstr>History of the PNCC since its Founding  End Clerical celibacy</vt:lpstr>
      <vt:lpstr>History of the PNCC since its Founding – Diocese formed</vt:lpstr>
      <vt:lpstr>History of the PNCC since its Founding  Western Diocese created</vt:lpstr>
      <vt:lpstr>History of the PNCC since its Founding  Mass facing the people</vt:lpstr>
      <vt:lpstr>History of the PNCC since its Founding  Senior Priest implemented</vt:lpstr>
      <vt:lpstr>History of the PNCC since its Founding  Nazi cause break with Polish National Church</vt:lpstr>
      <vt:lpstr>History of the PNCC since its Founding  Break with Polish Diocese</vt:lpstr>
      <vt:lpstr>History of the PNCC – Post Bp Hodur – English Mass approved</vt:lpstr>
      <vt:lpstr>History of the PNCC – Post Bp Hodur  First Youth Convocation</vt:lpstr>
      <vt:lpstr>History of the PNCC – Post Bp Hodur – Intercommunion suspended with Episcopal Church</vt:lpstr>
      <vt:lpstr>History of the PNCC – Post Bp Hodur Intercommunion terminated with Episcopal Church</vt:lpstr>
      <vt:lpstr>History of the PNCC – Post Bp Hodur –  Roman Catholic Dialogue published</vt:lpstr>
      <vt:lpstr>History of the PNCC – Post Bp Hodur – 100th Anniversaries</vt:lpstr>
      <vt:lpstr>History of the PNCC – Post Bp Hodur</vt:lpstr>
      <vt:lpstr>History of the PNCC – Post Bp Hodur –  PNCC out of Utrecht</vt:lpstr>
      <vt:lpstr>History of the PNCC – Post Bp Hodur –  Heritage Sunday created</vt:lpstr>
      <vt:lpstr>History of the PNCC – Post Bp Hodur - Declaration of Scranton promulgated</vt:lpstr>
      <vt:lpstr>History of the PNCC – Post Bp Hodur – Nordic Catholic Church consecration</vt:lpstr>
      <vt:lpstr>Holy Mother of the Rosary Cathedral – Buffalo-Pittsburgh Diocese (1)</vt:lpstr>
      <vt:lpstr>Holy Mother of the Rosary Cathedral – Buffalo-Pittsburgh Diocese (2) </vt:lpstr>
      <vt:lpstr>Holy Mother of the Rosary Cathedral – Buffalo-Pittsburgh Diocese (3) </vt:lpstr>
      <vt:lpstr>Holy Mother of the Rosary Cathedral – Buffalo-Pittsburgh Diocese (4) </vt:lpstr>
      <vt:lpstr>Holy Mother of the Rosary Cathedral – Buffalo-Pittsburgh Diocese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Polish Immigration to the US and Formation of the PNCC</dc:title>
  <dc:creator>Donald Seekins</dc:creator>
  <cp:lastModifiedBy>Donald Seekins</cp:lastModifiedBy>
  <cp:revision>111</cp:revision>
  <dcterms:created xsi:type="dcterms:W3CDTF">2021-05-29T20:57:19Z</dcterms:created>
  <dcterms:modified xsi:type="dcterms:W3CDTF">2022-08-03T04:48:52Z</dcterms:modified>
</cp:coreProperties>
</file>